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sldIdLst>
    <p:sldId id="256" r:id="rId3"/>
    <p:sldId id="305" r:id="rId4"/>
    <p:sldId id="258" r:id="rId5"/>
    <p:sldId id="257" r:id="rId6"/>
    <p:sldId id="259" r:id="rId7"/>
    <p:sldId id="260" r:id="rId8"/>
    <p:sldId id="261" r:id="rId9"/>
    <p:sldId id="262" r:id="rId10"/>
    <p:sldId id="309" r:id="rId11"/>
    <p:sldId id="264" r:id="rId12"/>
    <p:sldId id="265" r:id="rId13"/>
    <p:sldId id="266" r:id="rId14"/>
    <p:sldId id="267" r:id="rId15"/>
    <p:sldId id="270" r:id="rId16"/>
    <p:sldId id="269" r:id="rId17"/>
    <p:sldId id="268" r:id="rId18"/>
    <p:sldId id="274" r:id="rId19"/>
    <p:sldId id="273" r:id="rId20"/>
    <p:sldId id="275" r:id="rId21"/>
    <p:sldId id="276" r:id="rId22"/>
    <p:sldId id="277" r:id="rId23"/>
    <p:sldId id="278" r:id="rId24"/>
    <p:sldId id="279" r:id="rId25"/>
    <p:sldId id="280" r:id="rId26"/>
    <p:sldId id="281" r:id="rId27"/>
    <p:sldId id="282" r:id="rId28"/>
    <p:sldId id="283" r:id="rId29"/>
    <p:sldId id="272" r:id="rId30"/>
    <p:sldId id="284" r:id="rId31"/>
    <p:sldId id="285" r:id="rId32"/>
    <p:sldId id="286" r:id="rId33"/>
    <p:sldId id="308"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6" r:id="rId51"/>
    <p:sldId id="304" r:id="rId52"/>
    <p:sldId id="31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548461-D060-4CB0-B463-B94F5522867C}" v="1674" dt="2025-01-06T17:24:28.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232" autoAdjust="0"/>
  </p:normalViewPr>
  <p:slideViewPr>
    <p:cSldViewPr snapToGrid="0">
      <p:cViewPr varScale="1">
        <p:scale>
          <a:sx n="54" d="100"/>
          <a:sy n="54" d="100"/>
        </p:scale>
        <p:origin x="176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_rels/data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_rels/drawing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611B0019-A829-411D-B550-01F10213C6F3}"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949FD064-8962-4FEB-92C1-F43A29CF1CED}">
      <dgm:prSet/>
      <dgm:spPr/>
      <dgm:t>
        <a:bodyPr/>
        <a:lstStyle/>
        <a:p>
          <a:r>
            <a:rPr lang="en-US"/>
            <a:t>Module 1: Introduction to Whole Family Approach</a:t>
          </a:r>
        </a:p>
      </dgm:t>
    </dgm:pt>
    <dgm:pt modelId="{438BD432-DEE6-450E-9272-C67EB9498BE1}" type="parTrans" cxnId="{16995AF1-BF5B-41B2-9C73-2DC4C987D9C2}">
      <dgm:prSet/>
      <dgm:spPr/>
      <dgm:t>
        <a:bodyPr/>
        <a:lstStyle/>
        <a:p>
          <a:endParaRPr lang="en-US"/>
        </a:p>
      </dgm:t>
    </dgm:pt>
    <dgm:pt modelId="{22A5D50B-A05F-49F6-875D-87D8D863901B}" type="sibTrans" cxnId="{16995AF1-BF5B-41B2-9C73-2DC4C987D9C2}">
      <dgm:prSet/>
      <dgm:spPr/>
      <dgm:t>
        <a:bodyPr/>
        <a:lstStyle/>
        <a:p>
          <a:endParaRPr lang="en-US"/>
        </a:p>
      </dgm:t>
    </dgm:pt>
    <dgm:pt modelId="{6E643A0B-DAC4-4981-A6BE-A3CA6F63A9AE}">
      <dgm:prSet/>
      <dgm:spPr/>
      <dgm:t>
        <a:bodyPr/>
        <a:lstStyle/>
        <a:p>
          <a:r>
            <a:rPr lang="en-US"/>
            <a:t>Understanding The Whole Family Approach</a:t>
          </a:r>
        </a:p>
      </dgm:t>
    </dgm:pt>
    <dgm:pt modelId="{976016AD-2086-4AFA-9380-EC6E635A5C9C}" type="parTrans" cxnId="{5B521A61-E4D3-4F48-8D31-3AF13809913C}">
      <dgm:prSet/>
      <dgm:spPr/>
      <dgm:t>
        <a:bodyPr/>
        <a:lstStyle/>
        <a:p>
          <a:endParaRPr lang="en-US"/>
        </a:p>
      </dgm:t>
    </dgm:pt>
    <dgm:pt modelId="{CFE68421-5A3F-4DCC-9DD9-3151AF6E349D}" type="sibTrans" cxnId="{5B521A61-E4D3-4F48-8D31-3AF13809913C}">
      <dgm:prSet/>
      <dgm:spPr/>
      <dgm:t>
        <a:bodyPr/>
        <a:lstStyle/>
        <a:p>
          <a:endParaRPr lang="en-US"/>
        </a:p>
      </dgm:t>
    </dgm:pt>
    <dgm:pt modelId="{9C690B47-D4C9-4646-8503-FDF07963BABC}">
      <dgm:prSet/>
      <dgm:spPr/>
      <dgm:t>
        <a:bodyPr/>
        <a:lstStyle/>
        <a:p>
          <a:r>
            <a:rPr lang="en-US"/>
            <a:t>Six Key Components</a:t>
          </a:r>
        </a:p>
      </dgm:t>
    </dgm:pt>
    <dgm:pt modelId="{637F5A38-6136-413F-878C-5BCD240704E9}" type="parTrans" cxnId="{58E3B30B-8049-43B7-96A5-D9990660E709}">
      <dgm:prSet/>
      <dgm:spPr/>
      <dgm:t>
        <a:bodyPr/>
        <a:lstStyle/>
        <a:p>
          <a:endParaRPr lang="en-US"/>
        </a:p>
      </dgm:t>
    </dgm:pt>
    <dgm:pt modelId="{073FC997-94AC-455F-99FA-1760BB1D89D5}" type="sibTrans" cxnId="{58E3B30B-8049-43B7-96A5-D9990660E709}">
      <dgm:prSet/>
      <dgm:spPr/>
      <dgm:t>
        <a:bodyPr/>
        <a:lstStyle/>
        <a:p>
          <a:endParaRPr lang="en-US"/>
        </a:p>
      </dgm:t>
    </dgm:pt>
    <dgm:pt modelId="{C4A6D8BA-4628-44B7-8A43-CCE8681A92DD}">
      <dgm:prSet/>
      <dgm:spPr/>
      <dgm:t>
        <a:bodyPr/>
        <a:lstStyle/>
        <a:p>
          <a:r>
            <a:rPr lang="en-US"/>
            <a:t>Benefits of WFA</a:t>
          </a:r>
        </a:p>
      </dgm:t>
    </dgm:pt>
    <dgm:pt modelId="{8F4649A6-11BE-4406-9210-BF458F351846}" type="parTrans" cxnId="{206435D0-E10C-4E2C-ADA6-34CE62042FEE}">
      <dgm:prSet/>
      <dgm:spPr/>
      <dgm:t>
        <a:bodyPr/>
        <a:lstStyle/>
        <a:p>
          <a:endParaRPr lang="en-US"/>
        </a:p>
      </dgm:t>
    </dgm:pt>
    <dgm:pt modelId="{3D76A663-E027-4148-A781-6A56037ED429}" type="sibTrans" cxnId="{206435D0-E10C-4E2C-ADA6-34CE62042FEE}">
      <dgm:prSet/>
      <dgm:spPr/>
      <dgm:t>
        <a:bodyPr/>
        <a:lstStyle/>
        <a:p>
          <a:endParaRPr lang="en-US"/>
        </a:p>
      </dgm:t>
    </dgm:pt>
    <dgm:pt modelId="{6B1891B7-3267-4A07-9758-6525A3E54299}">
      <dgm:prSet/>
      <dgm:spPr/>
      <dgm:t>
        <a:bodyPr/>
        <a:lstStyle/>
        <a:p>
          <a:r>
            <a:rPr lang="en-US"/>
            <a:t>History</a:t>
          </a:r>
        </a:p>
      </dgm:t>
    </dgm:pt>
    <dgm:pt modelId="{A19BF581-8989-49C2-95C8-FA69223378A3}" type="parTrans" cxnId="{EECE4E0A-1A60-44D8-8EBF-2FC75189C2CA}">
      <dgm:prSet/>
      <dgm:spPr/>
      <dgm:t>
        <a:bodyPr/>
        <a:lstStyle/>
        <a:p>
          <a:endParaRPr lang="en-US"/>
        </a:p>
      </dgm:t>
    </dgm:pt>
    <dgm:pt modelId="{18676933-612E-4C2B-94A1-C1CD1D19D49E}" type="sibTrans" cxnId="{EECE4E0A-1A60-44D8-8EBF-2FC75189C2CA}">
      <dgm:prSet/>
      <dgm:spPr/>
      <dgm:t>
        <a:bodyPr/>
        <a:lstStyle/>
        <a:p>
          <a:endParaRPr lang="en-US"/>
        </a:p>
      </dgm:t>
    </dgm:pt>
    <dgm:pt modelId="{DDBE1A41-4C7D-4065-AA81-5ED0EF92708D}">
      <dgm:prSet/>
      <dgm:spPr/>
      <dgm:t>
        <a:bodyPr/>
        <a:lstStyle/>
        <a:p>
          <a:r>
            <a:rPr lang="en-US"/>
            <a:t>Module 2: Recruiting and Engaging Families</a:t>
          </a:r>
        </a:p>
      </dgm:t>
    </dgm:pt>
    <dgm:pt modelId="{96A9BF3D-B116-4949-8C79-1779C355F368}" type="parTrans" cxnId="{5085E9A3-7551-47DA-AC1D-7FF986EDFE97}">
      <dgm:prSet/>
      <dgm:spPr/>
      <dgm:t>
        <a:bodyPr/>
        <a:lstStyle/>
        <a:p>
          <a:endParaRPr lang="en-US"/>
        </a:p>
      </dgm:t>
    </dgm:pt>
    <dgm:pt modelId="{A5DA07B1-2141-4B9F-94AF-B6F9D3F2474E}" type="sibTrans" cxnId="{5085E9A3-7551-47DA-AC1D-7FF986EDFE97}">
      <dgm:prSet/>
      <dgm:spPr/>
      <dgm:t>
        <a:bodyPr/>
        <a:lstStyle/>
        <a:p>
          <a:endParaRPr lang="en-US"/>
        </a:p>
      </dgm:t>
    </dgm:pt>
    <dgm:pt modelId="{44BDEA08-EC2D-47A2-A238-AA750904D978}">
      <dgm:prSet/>
      <dgm:spPr/>
      <dgm:t>
        <a:bodyPr/>
        <a:lstStyle/>
        <a:p>
          <a:r>
            <a:rPr lang="en-US"/>
            <a:t>Eligibility</a:t>
          </a:r>
        </a:p>
      </dgm:t>
    </dgm:pt>
    <dgm:pt modelId="{2CC612B7-F3BA-4994-9CD2-6F0B562AB0DA}" type="parTrans" cxnId="{AB9B3C27-8B51-4B42-BA01-8ED1D5DBD1C9}">
      <dgm:prSet/>
      <dgm:spPr/>
      <dgm:t>
        <a:bodyPr/>
        <a:lstStyle/>
        <a:p>
          <a:endParaRPr lang="en-US"/>
        </a:p>
      </dgm:t>
    </dgm:pt>
    <dgm:pt modelId="{FEC7F001-E57B-43E8-ABEC-509D86846BFA}" type="sibTrans" cxnId="{AB9B3C27-8B51-4B42-BA01-8ED1D5DBD1C9}">
      <dgm:prSet/>
      <dgm:spPr/>
      <dgm:t>
        <a:bodyPr/>
        <a:lstStyle/>
        <a:p>
          <a:endParaRPr lang="en-US"/>
        </a:p>
      </dgm:t>
    </dgm:pt>
    <dgm:pt modelId="{440C1458-7202-4C81-B656-B5CEB621194D}">
      <dgm:prSet/>
      <dgm:spPr/>
      <dgm:t>
        <a:bodyPr/>
        <a:lstStyle/>
        <a:p>
          <a:r>
            <a:rPr lang="en-US"/>
            <a:t>Recruitment</a:t>
          </a:r>
        </a:p>
      </dgm:t>
    </dgm:pt>
    <dgm:pt modelId="{B4668933-A3D2-4A19-BFD0-115ED2545B4B}" type="parTrans" cxnId="{63CB30F0-EB61-434C-9501-1ABC9F373C5F}">
      <dgm:prSet/>
      <dgm:spPr/>
      <dgm:t>
        <a:bodyPr/>
        <a:lstStyle/>
        <a:p>
          <a:endParaRPr lang="en-US"/>
        </a:p>
      </dgm:t>
    </dgm:pt>
    <dgm:pt modelId="{53476032-340F-4213-A0B4-C067BD33A2B1}" type="sibTrans" cxnId="{63CB30F0-EB61-434C-9501-1ABC9F373C5F}">
      <dgm:prSet/>
      <dgm:spPr/>
      <dgm:t>
        <a:bodyPr/>
        <a:lstStyle/>
        <a:p>
          <a:endParaRPr lang="en-US"/>
        </a:p>
      </dgm:t>
    </dgm:pt>
    <dgm:pt modelId="{E068FD0A-0ADD-482C-B655-851B5539444D}">
      <dgm:prSet/>
      <dgm:spPr/>
      <dgm:t>
        <a:bodyPr/>
        <a:lstStyle/>
        <a:p>
          <a:r>
            <a:rPr lang="en-US"/>
            <a:t>Family Coaching</a:t>
          </a:r>
        </a:p>
      </dgm:t>
    </dgm:pt>
    <dgm:pt modelId="{29065BEF-4014-47EC-AE58-76721455727F}" type="parTrans" cxnId="{1608FBF6-0F3B-41E4-B4C3-DA1A9D7984F1}">
      <dgm:prSet/>
      <dgm:spPr/>
      <dgm:t>
        <a:bodyPr/>
        <a:lstStyle/>
        <a:p>
          <a:endParaRPr lang="en-US"/>
        </a:p>
      </dgm:t>
    </dgm:pt>
    <dgm:pt modelId="{8C9A4231-1554-4074-8AFE-EEC4191B4E91}" type="sibTrans" cxnId="{1608FBF6-0F3B-41E4-B4C3-DA1A9D7984F1}">
      <dgm:prSet/>
      <dgm:spPr/>
      <dgm:t>
        <a:bodyPr/>
        <a:lstStyle/>
        <a:p>
          <a:endParaRPr lang="en-US"/>
        </a:p>
      </dgm:t>
    </dgm:pt>
    <dgm:pt modelId="{F1268BFB-17B7-4AD3-A10F-0A52C80A6606}">
      <dgm:prSet/>
      <dgm:spPr/>
      <dgm:t>
        <a:bodyPr/>
        <a:lstStyle/>
        <a:p>
          <a:r>
            <a:rPr lang="en-US"/>
            <a:t>Module 3: Best Practices</a:t>
          </a:r>
        </a:p>
      </dgm:t>
    </dgm:pt>
    <dgm:pt modelId="{485915B3-019C-4D10-8917-ED6F35269841}" type="parTrans" cxnId="{7561D432-35C2-4F7B-85A6-41C531258B28}">
      <dgm:prSet/>
      <dgm:spPr/>
      <dgm:t>
        <a:bodyPr/>
        <a:lstStyle/>
        <a:p>
          <a:endParaRPr lang="en-US"/>
        </a:p>
      </dgm:t>
    </dgm:pt>
    <dgm:pt modelId="{F478CE97-C0C6-4FF4-89FB-119DD6BBB540}" type="sibTrans" cxnId="{7561D432-35C2-4F7B-85A6-41C531258B28}">
      <dgm:prSet/>
      <dgm:spPr/>
      <dgm:t>
        <a:bodyPr/>
        <a:lstStyle/>
        <a:p>
          <a:endParaRPr lang="en-US"/>
        </a:p>
      </dgm:t>
    </dgm:pt>
    <dgm:pt modelId="{F1835A23-8A06-467A-AEA7-B5C227FCBD16}">
      <dgm:prSet/>
      <dgm:spPr/>
      <dgm:t>
        <a:bodyPr/>
        <a:lstStyle/>
        <a:p>
          <a:r>
            <a:rPr lang="en-US"/>
            <a:t>Intake and data Collection</a:t>
          </a:r>
        </a:p>
      </dgm:t>
    </dgm:pt>
    <dgm:pt modelId="{C2CC1DA7-1CE9-4C6D-A944-829E5A873E39}" type="parTrans" cxnId="{BEEEA8AF-C9E0-44A9-A701-A00BE1BE08B0}">
      <dgm:prSet/>
      <dgm:spPr/>
      <dgm:t>
        <a:bodyPr/>
        <a:lstStyle/>
        <a:p>
          <a:endParaRPr lang="en-US"/>
        </a:p>
      </dgm:t>
    </dgm:pt>
    <dgm:pt modelId="{5061F666-9A3E-4323-B0A5-BDA2E815EC94}" type="sibTrans" cxnId="{BEEEA8AF-C9E0-44A9-A701-A00BE1BE08B0}">
      <dgm:prSet/>
      <dgm:spPr/>
      <dgm:t>
        <a:bodyPr/>
        <a:lstStyle/>
        <a:p>
          <a:endParaRPr lang="en-US"/>
        </a:p>
      </dgm:t>
    </dgm:pt>
    <dgm:pt modelId="{6584D76C-6BF9-4E1F-AD44-155CBD4B43D8}">
      <dgm:prSet/>
      <dgm:spPr/>
      <dgm:t>
        <a:bodyPr/>
        <a:lstStyle/>
        <a:p>
          <a:r>
            <a:rPr lang="en-US"/>
            <a:t>Assessment and Goal Setting Tools</a:t>
          </a:r>
        </a:p>
      </dgm:t>
    </dgm:pt>
    <dgm:pt modelId="{C06F4A04-C7F1-4B90-8106-F0E8DC3A7138}" type="parTrans" cxnId="{21AE1D84-61E1-4AE7-AF91-1A6401D0C73D}">
      <dgm:prSet/>
      <dgm:spPr/>
      <dgm:t>
        <a:bodyPr/>
        <a:lstStyle/>
        <a:p>
          <a:endParaRPr lang="en-US"/>
        </a:p>
      </dgm:t>
    </dgm:pt>
    <dgm:pt modelId="{E6C4175D-3147-4E85-BE44-66FA794BB494}" type="sibTrans" cxnId="{21AE1D84-61E1-4AE7-AF91-1A6401D0C73D}">
      <dgm:prSet/>
      <dgm:spPr/>
      <dgm:t>
        <a:bodyPr/>
        <a:lstStyle/>
        <a:p>
          <a:endParaRPr lang="en-US"/>
        </a:p>
      </dgm:t>
    </dgm:pt>
    <dgm:pt modelId="{BCE9DCDA-1D5F-4CEF-91FC-385C78DCFB0F}">
      <dgm:prSet/>
      <dgm:spPr/>
      <dgm:t>
        <a:bodyPr/>
        <a:lstStyle/>
        <a:p>
          <a:r>
            <a:rPr lang="en-US"/>
            <a:t>Referrals and Outcomes</a:t>
          </a:r>
        </a:p>
      </dgm:t>
    </dgm:pt>
    <dgm:pt modelId="{3E12DACB-744F-4E24-9E6B-2815CD4F26DF}" type="parTrans" cxnId="{D0014B12-8128-493E-9866-C4D565110204}">
      <dgm:prSet/>
      <dgm:spPr/>
      <dgm:t>
        <a:bodyPr/>
        <a:lstStyle/>
        <a:p>
          <a:endParaRPr lang="en-US"/>
        </a:p>
      </dgm:t>
    </dgm:pt>
    <dgm:pt modelId="{8008CFBC-165E-4EED-9367-1ED02AF9765E}" type="sibTrans" cxnId="{D0014B12-8128-493E-9866-C4D565110204}">
      <dgm:prSet/>
      <dgm:spPr/>
      <dgm:t>
        <a:bodyPr/>
        <a:lstStyle/>
        <a:p>
          <a:endParaRPr lang="en-US"/>
        </a:p>
      </dgm:t>
    </dgm:pt>
    <dgm:pt modelId="{9EFF02C1-C367-44B1-B5E8-B255EF895313}">
      <dgm:prSet/>
      <dgm:spPr/>
      <dgm:t>
        <a:bodyPr/>
        <a:lstStyle/>
        <a:p>
          <a:r>
            <a:rPr lang="en-US"/>
            <a:t>Module 4: Empowering Connections</a:t>
          </a:r>
        </a:p>
      </dgm:t>
    </dgm:pt>
    <dgm:pt modelId="{2E20ADB6-FE9D-4F37-9D69-60B54F8F5E87}" type="parTrans" cxnId="{A1435127-D0D1-4EE8-AB6B-337B63998D56}">
      <dgm:prSet/>
      <dgm:spPr/>
      <dgm:t>
        <a:bodyPr/>
        <a:lstStyle/>
        <a:p>
          <a:endParaRPr lang="en-US"/>
        </a:p>
      </dgm:t>
    </dgm:pt>
    <dgm:pt modelId="{6A2902D6-5FE6-4B7F-AD9D-0FF616E5292F}" type="sibTrans" cxnId="{A1435127-D0D1-4EE8-AB6B-337B63998D56}">
      <dgm:prSet/>
      <dgm:spPr/>
      <dgm:t>
        <a:bodyPr/>
        <a:lstStyle/>
        <a:p>
          <a:endParaRPr lang="en-US"/>
        </a:p>
      </dgm:t>
    </dgm:pt>
    <dgm:pt modelId="{CA3702AD-30B5-429C-A295-8729B2D9C265}">
      <dgm:prSet/>
      <dgm:spPr/>
      <dgm:t>
        <a:bodyPr/>
        <a:lstStyle/>
        <a:p>
          <a:r>
            <a:rPr lang="en-US"/>
            <a:t>Family Voice</a:t>
          </a:r>
        </a:p>
      </dgm:t>
    </dgm:pt>
    <dgm:pt modelId="{5A4D0E45-FDA4-44CE-B037-F3003EE0E72F}" type="parTrans" cxnId="{DD163699-D613-4A54-9EF5-52A7ED4A0B76}">
      <dgm:prSet/>
      <dgm:spPr/>
      <dgm:t>
        <a:bodyPr/>
        <a:lstStyle/>
        <a:p>
          <a:endParaRPr lang="en-US"/>
        </a:p>
      </dgm:t>
    </dgm:pt>
    <dgm:pt modelId="{8FD8D727-E4F1-471D-8328-778335CABED7}" type="sibTrans" cxnId="{DD163699-D613-4A54-9EF5-52A7ED4A0B76}">
      <dgm:prSet/>
      <dgm:spPr/>
      <dgm:t>
        <a:bodyPr/>
        <a:lstStyle/>
        <a:p>
          <a:endParaRPr lang="en-US"/>
        </a:p>
      </dgm:t>
    </dgm:pt>
    <dgm:pt modelId="{59434093-3E68-4160-AD3A-D1532016E774}">
      <dgm:prSet/>
      <dgm:spPr/>
      <dgm:t>
        <a:bodyPr/>
        <a:lstStyle/>
        <a:p>
          <a:r>
            <a:rPr lang="en-US"/>
            <a:t>Family Advisory Council</a:t>
          </a:r>
        </a:p>
      </dgm:t>
    </dgm:pt>
    <dgm:pt modelId="{852A9943-56ED-4715-A4DB-38341A2D2368}" type="parTrans" cxnId="{71347C12-59CB-4BF0-8702-5491A3DC076A}">
      <dgm:prSet/>
      <dgm:spPr/>
      <dgm:t>
        <a:bodyPr/>
        <a:lstStyle/>
        <a:p>
          <a:endParaRPr lang="en-US"/>
        </a:p>
      </dgm:t>
    </dgm:pt>
    <dgm:pt modelId="{F9DDCDD3-6121-4D33-A106-A7F22BB3FF3A}" type="sibTrans" cxnId="{71347C12-59CB-4BF0-8702-5491A3DC076A}">
      <dgm:prSet/>
      <dgm:spPr/>
      <dgm:t>
        <a:bodyPr/>
        <a:lstStyle/>
        <a:p>
          <a:endParaRPr lang="en-US"/>
        </a:p>
      </dgm:t>
    </dgm:pt>
    <dgm:pt modelId="{36B8F9BB-2D27-4B13-B01F-6371E453ACED}">
      <dgm:prSet/>
      <dgm:spPr/>
      <dgm:t>
        <a:bodyPr/>
        <a:lstStyle/>
        <a:p>
          <a:r>
            <a:rPr lang="en-US"/>
            <a:t>Supportive Resources</a:t>
          </a:r>
        </a:p>
      </dgm:t>
    </dgm:pt>
    <dgm:pt modelId="{E692DCDB-ACC3-4F92-8221-514AB04E547C}" type="parTrans" cxnId="{D0372A8E-CCBE-4D43-B3E0-39C750F8255F}">
      <dgm:prSet/>
      <dgm:spPr/>
      <dgm:t>
        <a:bodyPr/>
        <a:lstStyle/>
        <a:p>
          <a:endParaRPr lang="en-US"/>
        </a:p>
      </dgm:t>
    </dgm:pt>
    <dgm:pt modelId="{B5D83AB2-D854-4B79-A188-F790F149BB32}" type="sibTrans" cxnId="{D0372A8E-CCBE-4D43-B3E0-39C750F8255F}">
      <dgm:prSet/>
      <dgm:spPr/>
      <dgm:t>
        <a:bodyPr/>
        <a:lstStyle/>
        <a:p>
          <a:endParaRPr lang="en-US"/>
        </a:p>
      </dgm:t>
    </dgm:pt>
    <dgm:pt modelId="{DFD66F1B-CDAD-4956-B958-AC8285241F07}">
      <dgm:prSet/>
      <dgm:spPr/>
      <dgm:t>
        <a:bodyPr/>
        <a:lstStyle/>
        <a:p>
          <a:r>
            <a:rPr lang="en-US"/>
            <a:t>Community Partners</a:t>
          </a:r>
        </a:p>
      </dgm:t>
    </dgm:pt>
    <dgm:pt modelId="{1C937244-28BB-44C4-95EF-AC2713683838}" type="parTrans" cxnId="{49339B31-EF8F-4035-A396-8F663EBCF22A}">
      <dgm:prSet/>
      <dgm:spPr/>
      <dgm:t>
        <a:bodyPr/>
        <a:lstStyle/>
        <a:p>
          <a:endParaRPr lang="en-US"/>
        </a:p>
      </dgm:t>
    </dgm:pt>
    <dgm:pt modelId="{3E20718D-ABC4-4F5C-9249-72C22A278967}" type="sibTrans" cxnId="{49339B31-EF8F-4035-A396-8F663EBCF22A}">
      <dgm:prSet/>
      <dgm:spPr/>
      <dgm:t>
        <a:bodyPr/>
        <a:lstStyle/>
        <a:p>
          <a:endParaRPr lang="en-US"/>
        </a:p>
      </dgm:t>
    </dgm:pt>
    <dgm:pt modelId="{A2B5310F-8105-4DAD-842D-0AB73ADB8783}" type="pres">
      <dgm:prSet presAssocID="{611B0019-A829-411D-B550-01F10213C6F3}" presName="Name0" presStyleCnt="0">
        <dgm:presLayoutVars>
          <dgm:dir/>
          <dgm:animLvl val="lvl"/>
          <dgm:resizeHandles val="exact"/>
        </dgm:presLayoutVars>
      </dgm:prSet>
      <dgm:spPr/>
    </dgm:pt>
    <dgm:pt modelId="{BACE47D9-237A-4B9E-B0E2-C2FF859D31B4}" type="pres">
      <dgm:prSet presAssocID="{949FD064-8962-4FEB-92C1-F43A29CF1CED}" presName="composite" presStyleCnt="0"/>
      <dgm:spPr/>
    </dgm:pt>
    <dgm:pt modelId="{13D7A762-9547-45D8-B4FF-FDFA03C8E61F}" type="pres">
      <dgm:prSet presAssocID="{949FD064-8962-4FEB-92C1-F43A29CF1CED}" presName="parTx" presStyleLbl="alignNode1" presStyleIdx="0" presStyleCnt="4">
        <dgm:presLayoutVars>
          <dgm:chMax val="0"/>
          <dgm:chPref val="0"/>
          <dgm:bulletEnabled val="1"/>
        </dgm:presLayoutVars>
      </dgm:prSet>
      <dgm:spPr/>
    </dgm:pt>
    <dgm:pt modelId="{3327A520-2CB9-47A7-AF17-5F92A00B785D}" type="pres">
      <dgm:prSet presAssocID="{949FD064-8962-4FEB-92C1-F43A29CF1CED}" presName="desTx" presStyleLbl="alignAccFollowNode1" presStyleIdx="0" presStyleCnt="4">
        <dgm:presLayoutVars>
          <dgm:bulletEnabled val="1"/>
        </dgm:presLayoutVars>
      </dgm:prSet>
      <dgm:spPr/>
    </dgm:pt>
    <dgm:pt modelId="{9127E590-88C1-4DBE-9F9C-4E3FC97728E5}" type="pres">
      <dgm:prSet presAssocID="{22A5D50B-A05F-49F6-875D-87D8D863901B}" presName="space" presStyleCnt="0"/>
      <dgm:spPr/>
    </dgm:pt>
    <dgm:pt modelId="{AC803A5E-B704-486A-B72B-EF134B4A77CC}" type="pres">
      <dgm:prSet presAssocID="{DDBE1A41-4C7D-4065-AA81-5ED0EF92708D}" presName="composite" presStyleCnt="0"/>
      <dgm:spPr/>
    </dgm:pt>
    <dgm:pt modelId="{49A8C7B0-5872-4AB6-8833-09B7A3554B76}" type="pres">
      <dgm:prSet presAssocID="{DDBE1A41-4C7D-4065-AA81-5ED0EF92708D}" presName="parTx" presStyleLbl="alignNode1" presStyleIdx="1" presStyleCnt="4">
        <dgm:presLayoutVars>
          <dgm:chMax val="0"/>
          <dgm:chPref val="0"/>
          <dgm:bulletEnabled val="1"/>
        </dgm:presLayoutVars>
      </dgm:prSet>
      <dgm:spPr/>
    </dgm:pt>
    <dgm:pt modelId="{11D9A150-B138-49BD-B351-F0AB07B9EC37}" type="pres">
      <dgm:prSet presAssocID="{DDBE1A41-4C7D-4065-AA81-5ED0EF92708D}" presName="desTx" presStyleLbl="alignAccFollowNode1" presStyleIdx="1" presStyleCnt="4">
        <dgm:presLayoutVars>
          <dgm:bulletEnabled val="1"/>
        </dgm:presLayoutVars>
      </dgm:prSet>
      <dgm:spPr/>
    </dgm:pt>
    <dgm:pt modelId="{3C77720E-6FB4-4184-9A6C-EB602CE4FE73}" type="pres">
      <dgm:prSet presAssocID="{A5DA07B1-2141-4B9F-94AF-B6F9D3F2474E}" presName="space" presStyleCnt="0"/>
      <dgm:spPr/>
    </dgm:pt>
    <dgm:pt modelId="{FB8E7CAD-C5D4-49ED-91AD-0D49B8AF9F77}" type="pres">
      <dgm:prSet presAssocID="{F1268BFB-17B7-4AD3-A10F-0A52C80A6606}" presName="composite" presStyleCnt="0"/>
      <dgm:spPr/>
    </dgm:pt>
    <dgm:pt modelId="{7783F185-0137-4080-AC2B-CA1971C1C2F9}" type="pres">
      <dgm:prSet presAssocID="{F1268BFB-17B7-4AD3-A10F-0A52C80A6606}" presName="parTx" presStyleLbl="alignNode1" presStyleIdx="2" presStyleCnt="4">
        <dgm:presLayoutVars>
          <dgm:chMax val="0"/>
          <dgm:chPref val="0"/>
          <dgm:bulletEnabled val="1"/>
        </dgm:presLayoutVars>
      </dgm:prSet>
      <dgm:spPr/>
    </dgm:pt>
    <dgm:pt modelId="{C3582A23-CDF9-4E8D-A43D-6030BE0F2559}" type="pres">
      <dgm:prSet presAssocID="{F1268BFB-17B7-4AD3-A10F-0A52C80A6606}" presName="desTx" presStyleLbl="alignAccFollowNode1" presStyleIdx="2" presStyleCnt="4">
        <dgm:presLayoutVars>
          <dgm:bulletEnabled val="1"/>
        </dgm:presLayoutVars>
      </dgm:prSet>
      <dgm:spPr/>
    </dgm:pt>
    <dgm:pt modelId="{419E270F-53AA-4FAA-BFCB-A5CD0471E267}" type="pres">
      <dgm:prSet presAssocID="{F478CE97-C0C6-4FF4-89FB-119DD6BBB540}" presName="space" presStyleCnt="0"/>
      <dgm:spPr/>
    </dgm:pt>
    <dgm:pt modelId="{3F7E633A-63E2-49EE-A6C8-180A4F740597}" type="pres">
      <dgm:prSet presAssocID="{9EFF02C1-C367-44B1-B5E8-B255EF895313}" presName="composite" presStyleCnt="0"/>
      <dgm:spPr/>
    </dgm:pt>
    <dgm:pt modelId="{7C4073E5-F149-4971-86BC-232BC5BE6DA4}" type="pres">
      <dgm:prSet presAssocID="{9EFF02C1-C367-44B1-B5E8-B255EF895313}" presName="parTx" presStyleLbl="alignNode1" presStyleIdx="3" presStyleCnt="4">
        <dgm:presLayoutVars>
          <dgm:chMax val="0"/>
          <dgm:chPref val="0"/>
          <dgm:bulletEnabled val="1"/>
        </dgm:presLayoutVars>
      </dgm:prSet>
      <dgm:spPr/>
    </dgm:pt>
    <dgm:pt modelId="{7C79EAAF-5A2B-4F0D-BB82-04795E7B2765}" type="pres">
      <dgm:prSet presAssocID="{9EFF02C1-C367-44B1-B5E8-B255EF895313}" presName="desTx" presStyleLbl="alignAccFollowNode1" presStyleIdx="3" presStyleCnt="4">
        <dgm:presLayoutVars>
          <dgm:bulletEnabled val="1"/>
        </dgm:presLayoutVars>
      </dgm:prSet>
      <dgm:spPr/>
    </dgm:pt>
  </dgm:ptLst>
  <dgm:cxnLst>
    <dgm:cxn modelId="{EECE4E0A-1A60-44D8-8EBF-2FC75189C2CA}" srcId="{949FD064-8962-4FEB-92C1-F43A29CF1CED}" destId="{6B1891B7-3267-4A07-9758-6525A3E54299}" srcOrd="3" destOrd="0" parTransId="{A19BF581-8989-49C2-95C8-FA69223378A3}" sibTransId="{18676933-612E-4C2B-94A1-C1CD1D19D49E}"/>
    <dgm:cxn modelId="{58E3B30B-8049-43B7-96A5-D9990660E709}" srcId="{949FD064-8962-4FEB-92C1-F43A29CF1CED}" destId="{9C690B47-D4C9-4646-8503-FDF07963BABC}" srcOrd="1" destOrd="0" parTransId="{637F5A38-6136-413F-878C-5BCD240704E9}" sibTransId="{073FC997-94AC-455F-99FA-1760BB1D89D5}"/>
    <dgm:cxn modelId="{5E51940E-6666-44D5-B97D-0F1C34CB1225}" type="presOf" srcId="{611B0019-A829-411D-B550-01F10213C6F3}" destId="{A2B5310F-8105-4DAD-842D-0AB73ADB8783}" srcOrd="0" destOrd="0" presId="urn:microsoft.com/office/officeart/2005/8/layout/hList1"/>
    <dgm:cxn modelId="{D0014B12-8128-493E-9866-C4D565110204}" srcId="{F1268BFB-17B7-4AD3-A10F-0A52C80A6606}" destId="{BCE9DCDA-1D5F-4CEF-91FC-385C78DCFB0F}" srcOrd="2" destOrd="0" parTransId="{3E12DACB-744F-4E24-9E6B-2815CD4F26DF}" sibTransId="{8008CFBC-165E-4EED-9367-1ED02AF9765E}"/>
    <dgm:cxn modelId="{71347C12-59CB-4BF0-8702-5491A3DC076A}" srcId="{9EFF02C1-C367-44B1-B5E8-B255EF895313}" destId="{59434093-3E68-4160-AD3A-D1532016E774}" srcOrd="1" destOrd="0" parTransId="{852A9943-56ED-4715-A4DB-38341A2D2368}" sibTransId="{F9DDCDD3-6121-4D33-A106-A7F22BB3FF3A}"/>
    <dgm:cxn modelId="{AB9B3C27-8B51-4B42-BA01-8ED1D5DBD1C9}" srcId="{DDBE1A41-4C7D-4065-AA81-5ED0EF92708D}" destId="{44BDEA08-EC2D-47A2-A238-AA750904D978}" srcOrd="0" destOrd="0" parTransId="{2CC612B7-F3BA-4994-9CD2-6F0B562AB0DA}" sibTransId="{FEC7F001-E57B-43E8-ABEC-509D86846BFA}"/>
    <dgm:cxn modelId="{A1435127-D0D1-4EE8-AB6B-337B63998D56}" srcId="{611B0019-A829-411D-B550-01F10213C6F3}" destId="{9EFF02C1-C367-44B1-B5E8-B255EF895313}" srcOrd="3" destOrd="0" parTransId="{2E20ADB6-FE9D-4F37-9D69-60B54F8F5E87}" sibTransId="{6A2902D6-5FE6-4B7F-AD9D-0FF616E5292F}"/>
    <dgm:cxn modelId="{49339B31-EF8F-4035-A396-8F663EBCF22A}" srcId="{9EFF02C1-C367-44B1-B5E8-B255EF895313}" destId="{DFD66F1B-CDAD-4956-B958-AC8285241F07}" srcOrd="3" destOrd="0" parTransId="{1C937244-28BB-44C4-95EF-AC2713683838}" sibTransId="{3E20718D-ABC4-4F5C-9249-72C22A278967}"/>
    <dgm:cxn modelId="{523EF831-B99A-488D-A9A1-68CCDA94448B}" type="presOf" srcId="{36B8F9BB-2D27-4B13-B01F-6371E453ACED}" destId="{7C79EAAF-5A2B-4F0D-BB82-04795E7B2765}" srcOrd="0" destOrd="2" presId="urn:microsoft.com/office/officeart/2005/8/layout/hList1"/>
    <dgm:cxn modelId="{7561D432-35C2-4F7B-85A6-41C531258B28}" srcId="{611B0019-A829-411D-B550-01F10213C6F3}" destId="{F1268BFB-17B7-4AD3-A10F-0A52C80A6606}" srcOrd="2" destOrd="0" parTransId="{485915B3-019C-4D10-8917-ED6F35269841}" sibTransId="{F478CE97-C0C6-4FF4-89FB-119DD6BBB540}"/>
    <dgm:cxn modelId="{5B521A61-E4D3-4F48-8D31-3AF13809913C}" srcId="{949FD064-8962-4FEB-92C1-F43A29CF1CED}" destId="{6E643A0B-DAC4-4981-A6BE-A3CA6F63A9AE}" srcOrd="0" destOrd="0" parTransId="{976016AD-2086-4AFA-9380-EC6E635A5C9C}" sibTransId="{CFE68421-5A3F-4DCC-9DD9-3151AF6E349D}"/>
    <dgm:cxn modelId="{BAE85861-B893-40F8-B45D-0333DBCEED5C}" type="presOf" srcId="{440C1458-7202-4C81-B656-B5CEB621194D}" destId="{11D9A150-B138-49BD-B351-F0AB07B9EC37}" srcOrd="0" destOrd="1" presId="urn:microsoft.com/office/officeart/2005/8/layout/hList1"/>
    <dgm:cxn modelId="{4D206C49-3360-4DE5-9F54-54C9A967E87B}" type="presOf" srcId="{F1835A23-8A06-467A-AEA7-B5C227FCBD16}" destId="{C3582A23-CDF9-4E8D-A43D-6030BE0F2559}" srcOrd="0" destOrd="0" presId="urn:microsoft.com/office/officeart/2005/8/layout/hList1"/>
    <dgm:cxn modelId="{2156DC4A-855A-4FD4-B66F-3FEA6E6A528D}" type="presOf" srcId="{949FD064-8962-4FEB-92C1-F43A29CF1CED}" destId="{13D7A762-9547-45D8-B4FF-FDFA03C8E61F}" srcOrd="0" destOrd="0" presId="urn:microsoft.com/office/officeart/2005/8/layout/hList1"/>
    <dgm:cxn modelId="{3528C86E-EEEF-4024-ABF6-6541C269459D}" type="presOf" srcId="{DFD66F1B-CDAD-4956-B958-AC8285241F07}" destId="{7C79EAAF-5A2B-4F0D-BB82-04795E7B2765}" srcOrd="0" destOrd="3" presId="urn:microsoft.com/office/officeart/2005/8/layout/hList1"/>
    <dgm:cxn modelId="{22457178-0BE7-441B-8516-59098D963DA0}" type="presOf" srcId="{44BDEA08-EC2D-47A2-A238-AA750904D978}" destId="{11D9A150-B138-49BD-B351-F0AB07B9EC37}" srcOrd="0" destOrd="0" presId="urn:microsoft.com/office/officeart/2005/8/layout/hList1"/>
    <dgm:cxn modelId="{BAD9047C-B5FD-41E4-BE5B-3E7C5D73D728}" type="presOf" srcId="{CA3702AD-30B5-429C-A295-8729B2D9C265}" destId="{7C79EAAF-5A2B-4F0D-BB82-04795E7B2765}" srcOrd="0" destOrd="0" presId="urn:microsoft.com/office/officeart/2005/8/layout/hList1"/>
    <dgm:cxn modelId="{B482B17F-A638-47A5-A817-957A21D51E66}" type="presOf" srcId="{6B1891B7-3267-4A07-9758-6525A3E54299}" destId="{3327A520-2CB9-47A7-AF17-5F92A00B785D}" srcOrd="0" destOrd="3" presId="urn:microsoft.com/office/officeart/2005/8/layout/hList1"/>
    <dgm:cxn modelId="{21AE1D84-61E1-4AE7-AF91-1A6401D0C73D}" srcId="{F1268BFB-17B7-4AD3-A10F-0A52C80A6606}" destId="{6584D76C-6BF9-4E1F-AD44-155CBD4B43D8}" srcOrd="1" destOrd="0" parTransId="{C06F4A04-C7F1-4B90-8106-F0E8DC3A7138}" sibTransId="{E6C4175D-3147-4E85-BE44-66FA794BB494}"/>
    <dgm:cxn modelId="{C76DA287-28E1-4860-BC7E-334E468B9658}" type="presOf" srcId="{6584D76C-6BF9-4E1F-AD44-155CBD4B43D8}" destId="{C3582A23-CDF9-4E8D-A43D-6030BE0F2559}" srcOrd="0" destOrd="1" presId="urn:microsoft.com/office/officeart/2005/8/layout/hList1"/>
    <dgm:cxn modelId="{D0372A8E-CCBE-4D43-B3E0-39C750F8255F}" srcId="{9EFF02C1-C367-44B1-B5E8-B255EF895313}" destId="{36B8F9BB-2D27-4B13-B01F-6371E453ACED}" srcOrd="2" destOrd="0" parTransId="{E692DCDB-ACC3-4F92-8221-514AB04E547C}" sibTransId="{B5D83AB2-D854-4B79-A188-F790F149BB32}"/>
    <dgm:cxn modelId="{06378B93-D8F3-4A82-BB29-8D6FA5645097}" type="presOf" srcId="{59434093-3E68-4160-AD3A-D1532016E774}" destId="{7C79EAAF-5A2B-4F0D-BB82-04795E7B2765}" srcOrd="0" destOrd="1" presId="urn:microsoft.com/office/officeart/2005/8/layout/hList1"/>
    <dgm:cxn modelId="{DD163699-D613-4A54-9EF5-52A7ED4A0B76}" srcId="{9EFF02C1-C367-44B1-B5E8-B255EF895313}" destId="{CA3702AD-30B5-429C-A295-8729B2D9C265}" srcOrd="0" destOrd="0" parTransId="{5A4D0E45-FDA4-44CE-B037-F3003EE0E72F}" sibTransId="{8FD8D727-E4F1-471D-8328-778335CABED7}"/>
    <dgm:cxn modelId="{5085E9A3-7551-47DA-AC1D-7FF986EDFE97}" srcId="{611B0019-A829-411D-B550-01F10213C6F3}" destId="{DDBE1A41-4C7D-4065-AA81-5ED0EF92708D}" srcOrd="1" destOrd="0" parTransId="{96A9BF3D-B116-4949-8C79-1779C355F368}" sibTransId="{A5DA07B1-2141-4B9F-94AF-B6F9D3F2474E}"/>
    <dgm:cxn modelId="{26DC90A5-63EF-4534-BC97-C2F247919E81}" type="presOf" srcId="{9EFF02C1-C367-44B1-B5E8-B255EF895313}" destId="{7C4073E5-F149-4971-86BC-232BC5BE6DA4}" srcOrd="0" destOrd="0" presId="urn:microsoft.com/office/officeart/2005/8/layout/hList1"/>
    <dgm:cxn modelId="{8C3F26AF-4CA5-45BE-9AC7-A485DBC00DB7}" type="presOf" srcId="{E068FD0A-0ADD-482C-B655-851B5539444D}" destId="{11D9A150-B138-49BD-B351-F0AB07B9EC37}" srcOrd="0" destOrd="2" presId="urn:microsoft.com/office/officeart/2005/8/layout/hList1"/>
    <dgm:cxn modelId="{BEEEA8AF-C9E0-44A9-A701-A00BE1BE08B0}" srcId="{F1268BFB-17B7-4AD3-A10F-0A52C80A6606}" destId="{F1835A23-8A06-467A-AEA7-B5C227FCBD16}" srcOrd="0" destOrd="0" parTransId="{C2CC1DA7-1CE9-4C6D-A944-829E5A873E39}" sibTransId="{5061F666-9A3E-4323-B0A5-BDA2E815EC94}"/>
    <dgm:cxn modelId="{57D5F5BC-C9D0-4EB3-8719-D48A77858C48}" type="presOf" srcId="{9C690B47-D4C9-4646-8503-FDF07963BABC}" destId="{3327A520-2CB9-47A7-AF17-5F92A00B785D}" srcOrd="0" destOrd="1" presId="urn:microsoft.com/office/officeart/2005/8/layout/hList1"/>
    <dgm:cxn modelId="{E94B3DBE-01E9-4C14-BE4C-4607605A5937}" type="presOf" srcId="{F1268BFB-17B7-4AD3-A10F-0A52C80A6606}" destId="{7783F185-0137-4080-AC2B-CA1971C1C2F9}" srcOrd="0" destOrd="0" presId="urn:microsoft.com/office/officeart/2005/8/layout/hList1"/>
    <dgm:cxn modelId="{206435D0-E10C-4E2C-ADA6-34CE62042FEE}" srcId="{949FD064-8962-4FEB-92C1-F43A29CF1CED}" destId="{C4A6D8BA-4628-44B7-8A43-CCE8681A92DD}" srcOrd="2" destOrd="0" parTransId="{8F4649A6-11BE-4406-9210-BF458F351846}" sibTransId="{3D76A663-E027-4148-A781-6A56037ED429}"/>
    <dgm:cxn modelId="{3B1962DB-A70D-436C-9224-9BDC4C8037CD}" type="presOf" srcId="{C4A6D8BA-4628-44B7-8A43-CCE8681A92DD}" destId="{3327A520-2CB9-47A7-AF17-5F92A00B785D}" srcOrd="0" destOrd="2" presId="urn:microsoft.com/office/officeart/2005/8/layout/hList1"/>
    <dgm:cxn modelId="{276A1DE1-7652-451E-899B-AAD32C7B6ABB}" type="presOf" srcId="{6E643A0B-DAC4-4981-A6BE-A3CA6F63A9AE}" destId="{3327A520-2CB9-47A7-AF17-5F92A00B785D}" srcOrd="0" destOrd="0" presId="urn:microsoft.com/office/officeart/2005/8/layout/hList1"/>
    <dgm:cxn modelId="{63CB30F0-EB61-434C-9501-1ABC9F373C5F}" srcId="{DDBE1A41-4C7D-4065-AA81-5ED0EF92708D}" destId="{440C1458-7202-4C81-B656-B5CEB621194D}" srcOrd="1" destOrd="0" parTransId="{B4668933-A3D2-4A19-BFD0-115ED2545B4B}" sibTransId="{53476032-340F-4213-A0B4-C067BD33A2B1}"/>
    <dgm:cxn modelId="{16995AF1-BF5B-41B2-9C73-2DC4C987D9C2}" srcId="{611B0019-A829-411D-B550-01F10213C6F3}" destId="{949FD064-8962-4FEB-92C1-F43A29CF1CED}" srcOrd="0" destOrd="0" parTransId="{438BD432-DEE6-450E-9272-C67EB9498BE1}" sibTransId="{22A5D50B-A05F-49F6-875D-87D8D863901B}"/>
    <dgm:cxn modelId="{F9720AF3-2BD7-4F56-B776-7DAB91FF1C9E}" type="presOf" srcId="{BCE9DCDA-1D5F-4CEF-91FC-385C78DCFB0F}" destId="{C3582A23-CDF9-4E8D-A43D-6030BE0F2559}" srcOrd="0" destOrd="2" presId="urn:microsoft.com/office/officeart/2005/8/layout/hList1"/>
    <dgm:cxn modelId="{EB3178F5-7A60-4C86-8B25-75B3DD77BBAB}" type="presOf" srcId="{DDBE1A41-4C7D-4065-AA81-5ED0EF92708D}" destId="{49A8C7B0-5872-4AB6-8833-09B7A3554B76}" srcOrd="0" destOrd="0" presId="urn:microsoft.com/office/officeart/2005/8/layout/hList1"/>
    <dgm:cxn modelId="{1608FBF6-0F3B-41E4-B4C3-DA1A9D7984F1}" srcId="{DDBE1A41-4C7D-4065-AA81-5ED0EF92708D}" destId="{E068FD0A-0ADD-482C-B655-851B5539444D}" srcOrd="2" destOrd="0" parTransId="{29065BEF-4014-47EC-AE58-76721455727F}" sibTransId="{8C9A4231-1554-4074-8AFE-EEC4191B4E91}"/>
    <dgm:cxn modelId="{1A739D40-3F79-4182-B7EF-873E58898797}" type="presParOf" srcId="{A2B5310F-8105-4DAD-842D-0AB73ADB8783}" destId="{BACE47D9-237A-4B9E-B0E2-C2FF859D31B4}" srcOrd="0" destOrd="0" presId="urn:microsoft.com/office/officeart/2005/8/layout/hList1"/>
    <dgm:cxn modelId="{3C34348F-D5FB-4A1A-8ACD-80D9C9B2B7B8}" type="presParOf" srcId="{BACE47D9-237A-4B9E-B0E2-C2FF859D31B4}" destId="{13D7A762-9547-45D8-B4FF-FDFA03C8E61F}" srcOrd="0" destOrd="0" presId="urn:microsoft.com/office/officeart/2005/8/layout/hList1"/>
    <dgm:cxn modelId="{B339C944-0710-4F0A-A891-BD2F83F6EAF3}" type="presParOf" srcId="{BACE47D9-237A-4B9E-B0E2-C2FF859D31B4}" destId="{3327A520-2CB9-47A7-AF17-5F92A00B785D}" srcOrd="1" destOrd="0" presId="urn:microsoft.com/office/officeart/2005/8/layout/hList1"/>
    <dgm:cxn modelId="{2F3D12BE-6BE2-49A1-9FC8-87A78E6EEFBA}" type="presParOf" srcId="{A2B5310F-8105-4DAD-842D-0AB73ADB8783}" destId="{9127E590-88C1-4DBE-9F9C-4E3FC97728E5}" srcOrd="1" destOrd="0" presId="urn:microsoft.com/office/officeart/2005/8/layout/hList1"/>
    <dgm:cxn modelId="{284BA7A3-7E6A-4786-B3F1-2677BC44BD2C}" type="presParOf" srcId="{A2B5310F-8105-4DAD-842D-0AB73ADB8783}" destId="{AC803A5E-B704-486A-B72B-EF134B4A77CC}" srcOrd="2" destOrd="0" presId="urn:microsoft.com/office/officeart/2005/8/layout/hList1"/>
    <dgm:cxn modelId="{AD5CF995-72AC-4384-B97C-EB20D66D2198}" type="presParOf" srcId="{AC803A5E-B704-486A-B72B-EF134B4A77CC}" destId="{49A8C7B0-5872-4AB6-8833-09B7A3554B76}" srcOrd="0" destOrd="0" presId="urn:microsoft.com/office/officeart/2005/8/layout/hList1"/>
    <dgm:cxn modelId="{348DB579-387E-4706-BB11-8A42F69AA9C9}" type="presParOf" srcId="{AC803A5E-B704-486A-B72B-EF134B4A77CC}" destId="{11D9A150-B138-49BD-B351-F0AB07B9EC37}" srcOrd="1" destOrd="0" presId="urn:microsoft.com/office/officeart/2005/8/layout/hList1"/>
    <dgm:cxn modelId="{58CACCDA-CCBD-465C-9C2E-2CE2DF6B2BC7}" type="presParOf" srcId="{A2B5310F-8105-4DAD-842D-0AB73ADB8783}" destId="{3C77720E-6FB4-4184-9A6C-EB602CE4FE73}" srcOrd="3" destOrd="0" presId="urn:microsoft.com/office/officeart/2005/8/layout/hList1"/>
    <dgm:cxn modelId="{9783CCD9-33D6-42B6-A47E-9E7D2DEE58D7}" type="presParOf" srcId="{A2B5310F-8105-4DAD-842D-0AB73ADB8783}" destId="{FB8E7CAD-C5D4-49ED-91AD-0D49B8AF9F77}" srcOrd="4" destOrd="0" presId="urn:microsoft.com/office/officeart/2005/8/layout/hList1"/>
    <dgm:cxn modelId="{9347D2ED-D23D-42E5-8F2F-8FD29CA0D217}" type="presParOf" srcId="{FB8E7CAD-C5D4-49ED-91AD-0D49B8AF9F77}" destId="{7783F185-0137-4080-AC2B-CA1971C1C2F9}" srcOrd="0" destOrd="0" presId="urn:microsoft.com/office/officeart/2005/8/layout/hList1"/>
    <dgm:cxn modelId="{5B11CD09-8118-46E6-BDAF-74F2CE0CB257}" type="presParOf" srcId="{FB8E7CAD-C5D4-49ED-91AD-0D49B8AF9F77}" destId="{C3582A23-CDF9-4E8D-A43D-6030BE0F2559}" srcOrd="1" destOrd="0" presId="urn:microsoft.com/office/officeart/2005/8/layout/hList1"/>
    <dgm:cxn modelId="{D900B13B-0F94-4381-A796-DFA7703BB7D9}" type="presParOf" srcId="{A2B5310F-8105-4DAD-842D-0AB73ADB8783}" destId="{419E270F-53AA-4FAA-BFCB-A5CD0471E267}" srcOrd="5" destOrd="0" presId="urn:microsoft.com/office/officeart/2005/8/layout/hList1"/>
    <dgm:cxn modelId="{ADAA2CF1-10D4-480C-8057-C41A9B4F26A6}" type="presParOf" srcId="{A2B5310F-8105-4DAD-842D-0AB73ADB8783}" destId="{3F7E633A-63E2-49EE-A6C8-180A4F740597}" srcOrd="6" destOrd="0" presId="urn:microsoft.com/office/officeart/2005/8/layout/hList1"/>
    <dgm:cxn modelId="{281543B1-D747-430E-9FC0-889E1EA65ED1}" type="presParOf" srcId="{3F7E633A-63E2-49EE-A6C8-180A4F740597}" destId="{7C4073E5-F149-4971-86BC-232BC5BE6DA4}" srcOrd="0" destOrd="0" presId="urn:microsoft.com/office/officeart/2005/8/layout/hList1"/>
    <dgm:cxn modelId="{F5A6BBA4-963D-44E3-BF31-F516289DD80B}" type="presParOf" srcId="{3F7E633A-63E2-49EE-A6C8-180A4F740597}" destId="{7C79EAAF-5A2B-4F0D-BB82-04795E7B276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520391-AA7A-45C0-87CD-20B15C87AD48}" type="doc">
      <dgm:prSet loTypeId="urn:microsoft.com/office/officeart/2005/8/layout/vList5" loCatId="list" qsTypeId="urn:microsoft.com/office/officeart/2005/8/quickstyle/simple4" qsCatId="simple" csTypeId="urn:microsoft.com/office/officeart/2005/8/colors/accent1_2" csCatId="accent1"/>
      <dgm:spPr/>
      <dgm:t>
        <a:bodyPr/>
        <a:lstStyle/>
        <a:p>
          <a:endParaRPr lang="en-US"/>
        </a:p>
      </dgm:t>
    </dgm:pt>
    <dgm:pt modelId="{90AC3D8C-5DA9-40C3-9D5B-5C223CCF28D4}">
      <dgm:prSet/>
      <dgm:spPr/>
      <dgm:t>
        <a:bodyPr/>
        <a:lstStyle/>
        <a:p>
          <a:r>
            <a:rPr lang="en-US" dirty="0"/>
            <a:t>Improved Child Outcomes</a:t>
          </a:r>
        </a:p>
      </dgm:t>
    </dgm:pt>
    <dgm:pt modelId="{E992B504-1D0F-448A-BAEA-864E3A2A6961}" type="parTrans" cxnId="{BE9AAB24-DCD0-48D4-AA23-17BFF2A5ABB2}">
      <dgm:prSet/>
      <dgm:spPr/>
      <dgm:t>
        <a:bodyPr/>
        <a:lstStyle/>
        <a:p>
          <a:endParaRPr lang="en-US"/>
        </a:p>
      </dgm:t>
    </dgm:pt>
    <dgm:pt modelId="{E8B2FAA4-27C0-4F0C-A2C5-D81799A95A83}" type="sibTrans" cxnId="{BE9AAB24-DCD0-48D4-AA23-17BFF2A5ABB2}">
      <dgm:prSet/>
      <dgm:spPr/>
      <dgm:t>
        <a:bodyPr/>
        <a:lstStyle/>
        <a:p>
          <a:endParaRPr lang="en-US"/>
        </a:p>
      </dgm:t>
    </dgm:pt>
    <dgm:pt modelId="{0DC9A1BF-F02C-43ED-B932-995842741D02}">
      <dgm:prSet/>
      <dgm:spPr/>
      <dgm:t>
        <a:bodyPr/>
        <a:lstStyle/>
        <a:p>
          <a:r>
            <a:rPr lang="en-US"/>
            <a:t>When Families Thrive, Children Thrive</a:t>
          </a:r>
        </a:p>
      </dgm:t>
    </dgm:pt>
    <dgm:pt modelId="{29832F94-9049-4CD7-AA3B-9702DA35DF34}" type="parTrans" cxnId="{822A57EE-EABE-48A4-B33E-E1306CEA04B6}">
      <dgm:prSet/>
      <dgm:spPr/>
      <dgm:t>
        <a:bodyPr/>
        <a:lstStyle/>
        <a:p>
          <a:endParaRPr lang="en-US"/>
        </a:p>
      </dgm:t>
    </dgm:pt>
    <dgm:pt modelId="{D35BFCC0-60A0-4DC9-9587-BB0133B6BF47}" type="sibTrans" cxnId="{822A57EE-EABE-48A4-B33E-E1306CEA04B6}">
      <dgm:prSet/>
      <dgm:spPr/>
      <dgm:t>
        <a:bodyPr/>
        <a:lstStyle/>
        <a:p>
          <a:endParaRPr lang="en-US"/>
        </a:p>
      </dgm:t>
    </dgm:pt>
    <dgm:pt modelId="{1CEC277C-7A51-440F-9861-EBEB7627DE82}">
      <dgm:prSet/>
      <dgm:spPr/>
      <dgm:t>
        <a:bodyPr/>
        <a:lstStyle/>
        <a:p>
          <a:r>
            <a:rPr lang="en-US" b="0" i="0"/>
            <a:t>When parents receive support to improve their economic situation, children benefit from a more stable and nurturing environment, leading to better educational and developmental outcomes.  </a:t>
          </a:r>
          <a:endParaRPr lang="en-US"/>
        </a:p>
      </dgm:t>
    </dgm:pt>
    <dgm:pt modelId="{B07AE719-2057-4B19-B41D-C4E43D82E16F}" type="parTrans" cxnId="{DD2A2248-8957-4964-A8BA-7EB581F77993}">
      <dgm:prSet/>
      <dgm:spPr/>
      <dgm:t>
        <a:bodyPr/>
        <a:lstStyle/>
        <a:p>
          <a:endParaRPr lang="en-US"/>
        </a:p>
      </dgm:t>
    </dgm:pt>
    <dgm:pt modelId="{1F971E50-AB69-4943-86E9-33694EB970B6}" type="sibTrans" cxnId="{DD2A2248-8957-4964-A8BA-7EB581F77993}">
      <dgm:prSet/>
      <dgm:spPr/>
      <dgm:t>
        <a:bodyPr/>
        <a:lstStyle/>
        <a:p>
          <a:endParaRPr lang="en-US"/>
        </a:p>
      </dgm:t>
    </dgm:pt>
    <dgm:pt modelId="{D83A6E19-B7F1-421A-8BD2-9976BB45D48A}">
      <dgm:prSet/>
      <dgm:spPr/>
      <dgm:t>
        <a:bodyPr/>
        <a:lstStyle/>
        <a:p>
          <a:r>
            <a:rPr lang="en-US"/>
            <a:t>Enhanced Parent Outcomes</a:t>
          </a:r>
        </a:p>
      </dgm:t>
    </dgm:pt>
    <dgm:pt modelId="{D9C9E3EA-FC50-4EDA-B4BF-62871AF6C8C3}" type="parTrans" cxnId="{344A4CF8-08F9-4A87-A053-C9620965A081}">
      <dgm:prSet/>
      <dgm:spPr/>
      <dgm:t>
        <a:bodyPr/>
        <a:lstStyle/>
        <a:p>
          <a:endParaRPr lang="en-US"/>
        </a:p>
      </dgm:t>
    </dgm:pt>
    <dgm:pt modelId="{32753A8B-06C0-4AE9-8682-2EB00B716EB3}" type="sibTrans" cxnId="{344A4CF8-08F9-4A87-A053-C9620965A081}">
      <dgm:prSet/>
      <dgm:spPr/>
      <dgm:t>
        <a:bodyPr/>
        <a:lstStyle/>
        <a:p>
          <a:endParaRPr lang="en-US"/>
        </a:p>
      </dgm:t>
    </dgm:pt>
    <dgm:pt modelId="{ED81D99F-A857-49DD-ADA0-8AFD00AAF8A7}">
      <dgm:prSet/>
      <dgm:spPr/>
      <dgm:t>
        <a:bodyPr/>
        <a:lstStyle/>
        <a:p>
          <a:r>
            <a:rPr lang="en-US"/>
            <a:t>Parents are better able to support their children and achieve their own goals when they have access to education, job opportunities, and health services.</a:t>
          </a:r>
        </a:p>
      </dgm:t>
    </dgm:pt>
    <dgm:pt modelId="{AFB73F75-163F-4991-9FBB-E7FE790F7886}" type="parTrans" cxnId="{4CCEEC56-9A17-481C-BB6B-92A516C21669}">
      <dgm:prSet/>
      <dgm:spPr/>
      <dgm:t>
        <a:bodyPr/>
        <a:lstStyle/>
        <a:p>
          <a:endParaRPr lang="en-US"/>
        </a:p>
      </dgm:t>
    </dgm:pt>
    <dgm:pt modelId="{F690FCB9-E2D8-4B9D-AC5C-721CEC965BA2}" type="sibTrans" cxnId="{4CCEEC56-9A17-481C-BB6B-92A516C21669}">
      <dgm:prSet/>
      <dgm:spPr/>
      <dgm:t>
        <a:bodyPr/>
        <a:lstStyle/>
        <a:p>
          <a:endParaRPr lang="en-US"/>
        </a:p>
      </dgm:t>
    </dgm:pt>
    <dgm:pt modelId="{2829C7C0-9AC4-4AE0-A295-C97D72022206}">
      <dgm:prSet/>
      <dgm:spPr/>
      <dgm:t>
        <a:bodyPr/>
        <a:lstStyle/>
        <a:p>
          <a:r>
            <a:rPr lang="en-US"/>
            <a:t>Economic Mobility</a:t>
          </a:r>
        </a:p>
      </dgm:t>
    </dgm:pt>
    <dgm:pt modelId="{7378B619-6867-4CB3-82F3-33A2698DAF2A}" type="parTrans" cxnId="{BC141809-7A00-49C8-BA66-83DE1A296E51}">
      <dgm:prSet/>
      <dgm:spPr/>
      <dgm:t>
        <a:bodyPr/>
        <a:lstStyle/>
        <a:p>
          <a:endParaRPr lang="en-US"/>
        </a:p>
      </dgm:t>
    </dgm:pt>
    <dgm:pt modelId="{009EF2CD-E8E0-4D4A-8DC8-8B9A29733009}" type="sibTrans" cxnId="{BC141809-7A00-49C8-BA66-83DE1A296E51}">
      <dgm:prSet/>
      <dgm:spPr/>
      <dgm:t>
        <a:bodyPr/>
        <a:lstStyle/>
        <a:p>
          <a:endParaRPr lang="en-US"/>
        </a:p>
      </dgm:t>
    </dgm:pt>
    <dgm:pt modelId="{826A43B4-BDC7-45EE-863D-8AC3F174FB77}">
      <dgm:prSet/>
      <dgm:spPr/>
      <dgm:t>
        <a:bodyPr/>
        <a:lstStyle/>
        <a:p>
          <a:r>
            <a:rPr lang="en-US" b="0" i="0"/>
            <a:t>By helping parents gain stable employment, improve their financial literacy, and build assets, the Whole Family Approach enhances the family's economic stability and reduces reliance on social services. </a:t>
          </a:r>
          <a:endParaRPr lang="en-US"/>
        </a:p>
      </dgm:t>
    </dgm:pt>
    <dgm:pt modelId="{2FE1FBAB-1836-43A4-AF5B-E5DBA78B870F}" type="parTrans" cxnId="{3DA29E6E-0A2A-48B2-B71D-5CF2C7F0D344}">
      <dgm:prSet/>
      <dgm:spPr/>
      <dgm:t>
        <a:bodyPr/>
        <a:lstStyle/>
        <a:p>
          <a:endParaRPr lang="en-US"/>
        </a:p>
      </dgm:t>
    </dgm:pt>
    <dgm:pt modelId="{9F590F79-361B-4E91-B5FF-8E650B942139}" type="sibTrans" cxnId="{3DA29E6E-0A2A-48B2-B71D-5CF2C7F0D344}">
      <dgm:prSet/>
      <dgm:spPr/>
      <dgm:t>
        <a:bodyPr/>
        <a:lstStyle/>
        <a:p>
          <a:endParaRPr lang="en-US"/>
        </a:p>
      </dgm:t>
    </dgm:pt>
    <dgm:pt modelId="{EA487363-62D9-43C5-905C-18EB501B30F2}">
      <dgm:prSet/>
      <dgm:spPr/>
      <dgm:t>
        <a:bodyPr/>
        <a:lstStyle/>
        <a:p>
          <a:r>
            <a:rPr lang="en-US"/>
            <a:t>Strengthened Family Relationship</a:t>
          </a:r>
        </a:p>
      </dgm:t>
    </dgm:pt>
    <dgm:pt modelId="{AB912E67-329B-4307-B578-FF3114816D3B}" type="parTrans" cxnId="{101AAEED-B1BA-490C-A4D4-16295B43EE6C}">
      <dgm:prSet/>
      <dgm:spPr/>
      <dgm:t>
        <a:bodyPr/>
        <a:lstStyle/>
        <a:p>
          <a:endParaRPr lang="en-US"/>
        </a:p>
      </dgm:t>
    </dgm:pt>
    <dgm:pt modelId="{4FEEB05B-6C2B-4965-9461-A8B01F13559D}" type="sibTrans" cxnId="{101AAEED-B1BA-490C-A4D4-16295B43EE6C}">
      <dgm:prSet/>
      <dgm:spPr/>
      <dgm:t>
        <a:bodyPr/>
        <a:lstStyle/>
        <a:p>
          <a:endParaRPr lang="en-US"/>
        </a:p>
      </dgm:t>
    </dgm:pt>
    <dgm:pt modelId="{692ECBC9-9B16-4034-B719-9DCC2B807D02}">
      <dgm:prSet/>
      <dgm:spPr/>
      <dgm:t>
        <a:bodyPr/>
        <a:lstStyle/>
        <a:p>
          <a:r>
            <a:rPr lang="en-US" b="0" i="0"/>
            <a:t>The approach fosters better communication and stronger relationships within families, as members work together towards common goals and support each other in their individual pursuits. </a:t>
          </a:r>
          <a:endParaRPr lang="en-US"/>
        </a:p>
      </dgm:t>
    </dgm:pt>
    <dgm:pt modelId="{29734D1D-EAD3-429A-9A5F-96A741D9DE44}" type="parTrans" cxnId="{2F424A8A-6E1C-44B4-8DB6-67425D4FD461}">
      <dgm:prSet/>
      <dgm:spPr/>
      <dgm:t>
        <a:bodyPr/>
        <a:lstStyle/>
        <a:p>
          <a:endParaRPr lang="en-US"/>
        </a:p>
      </dgm:t>
    </dgm:pt>
    <dgm:pt modelId="{099144CB-DD30-48F8-B9BB-D318CB2C81E8}" type="sibTrans" cxnId="{2F424A8A-6E1C-44B4-8DB6-67425D4FD461}">
      <dgm:prSet/>
      <dgm:spPr/>
      <dgm:t>
        <a:bodyPr/>
        <a:lstStyle/>
        <a:p>
          <a:endParaRPr lang="en-US"/>
        </a:p>
      </dgm:t>
    </dgm:pt>
    <dgm:pt modelId="{FFE99EAC-72B0-470E-993D-8ADCBA55E053}" type="pres">
      <dgm:prSet presAssocID="{FA520391-AA7A-45C0-87CD-20B15C87AD48}" presName="Name0" presStyleCnt="0">
        <dgm:presLayoutVars>
          <dgm:dir/>
          <dgm:animLvl val="lvl"/>
          <dgm:resizeHandles val="exact"/>
        </dgm:presLayoutVars>
      </dgm:prSet>
      <dgm:spPr/>
    </dgm:pt>
    <dgm:pt modelId="{4D198F16-5520-44CA-9755-F2EFF2043727}" type="pres">
      <dgm:prSet presAssocID="{90AC3D8C-5DA9-40C3-9D5B-5C223CCF28D4}" presName="linNode" presStyleCnt="0"/>
      <dgm:spPr/>
    </dgm:pt>
    <dgm:pt modelId="{7C573DC5-0ECB-42E4-BC8E-87C752626357}" type="pres">
      <dgm:prSet presAssocID="{90AC3D8C-5DA9-40C3-9D5B-5C223CCF28D4}" presName="parentText" presStyleLbl="node1" presStyleIdx="0" presStyleCnt="4">
        <dgm:presLayoutVars>
          <dgm:chMax val="1"/>
          <dgm:bulletEnabled val="1"/>
        </dgm:presLayoutVars>
      </dgm:prSet>
      <dgm:spPr/>
    </dgm:pt>
    <dgm:pt modelId="{AC9B5BEB-A671-44C9-B874-11A8675F68E3}" type="pres">
      <dgm:prSet presAssocID="{90AC3D8C-5DA9-40C3-9D5B-5C223CCF28D4}" presName="descendantText" presStyleLbl="alignAccFollowNode1" presStyleIdx="0" presStyleCnt="4">
        <dgm:presLayoutVars>
          <dgm:bulletEnabled val="1"/>
        </dgm:presLayoutVars>
      </dgm:prSet>
      <dgm:spPr/>
    </dgm:pt>
    <dgm:pt modelId="{EAB3F519-0E53-47A4-BA8B-B96622ED0E16}" type="pres">
      <dgm:prSet presAssocID="{E8B2FAA4-27C0-4F0C-A2C5-D81799A95A83}" presName="sp" presStyleCnt="0"/>
      <dgm:spPr/>
    </dgm:pt>
    <dgm:pt modelId="{5D906259-74D6-4664-A60E-7DC244D03544}" type="pres">
      <dgm:prSet presAssocID="{D83A6E19-B7F1-421A-8BD2-9976BB45D48A}" presName="linNode" presStyleCnt="0"/>
      <dgm:spPr/>
    </dgm:pt>
    <dgm:pt modelId="{D5CD4CE4-6FE2-4A8F-B1BC-DD244F614056}" type="pres">
      <dgm:prSet presAssocID="{D83A6E19-B7F1-421A-8BD2-9976BB45D48A}" presName="parentText" presStyleLbl="node1" presStyleIdx="1" presStyleCnt="4">
        <dgm:presLayoutVars>
          <dgm:chMax val="1"/>
          <dgm:bulletEnabled val="1"/>
        </dgm:presLayoutVars>
      </dgm:prSet>
      <dgm:spPr/>
    </dgm:pt>
    <dgm:pt modelId="{B8824576-7A3E-4978-85CC-ED039B53F0E1}" type="pres">
      <dgm:prSet presAssocID="{D83A6E19-B7F1-421A-8BD2-9976BB45D48A}" presName="descendantText" presStyleLbl="alignAccFollowNode1" presStyleIdx="1" presStyleCnt="4">
        <dgm:presLayoutVars>
          <dgm:bulletEnabled val="1"/>
        </dgm:presLayoutVars>
      </dgm:prSet>
      <dgm:spPr/>
    </dgm:pt>
    <dgm:pt modelId="{6C8454E6-04C0-4000-A928-F3BB0812FDB9}" type="pres">
      <dgm:prSet presAssocID="{32753A8B-06C0-4AE9-8682-2EB00B716EB3}" presName="sp" presStyleCnt="0"/>
      <dgm:spPr/>
    </dgm:pt>
    <dgm:pt modelId="{38C27FD5-0018-4861-92B9-ABF4FFB8CCEF}" type="pres">
      <dgm:prSet presAssocID="{2829C7C0-9AC4-4AE0-A295-C97D72022206}" presName="linNode" presStyleCnt="0"/>
      <dgm:spPr/>
    </dgm:pt>
    <dgm:pt modelId="{25B761B4-3563-4936-864E-AEDA5CBBE4E7}" type="pres">
      <dgm:prSet presAssocID="{2829C7C0-9AC4-4AE0-A295-C97D72022206}" presName="parentText" presStyleLbl="node1" presStyleIdx="2" presStyleCnt="4">
        <dgm:presLayoutVars>
          <dgm:chMax val="1"/>
          <dgm:bulletEnabled val="1"/>
        </dgm:presLayoutVars>
      </dgm:prSet>
      <dgm:spPr/>
    </dgm:pt>
    <dgm:pt modelId="{C8969C3B-B7A6-49B4-851E-52D03F9AD1A9}" type="pres">
      <dgm:prSet presAssocID="{2829C7C0-9AC4-4AE0-A295-C97D72022206}" presName="descendantText" presStyleLbl="alignAccFollowNode1" presStyleIdx="2" presStyleCnt="4">
        <dgm:presLayoutVars>
          <dgm:bulletEnabled val="1"/>
        </dgm:presLayoutVars>
      </dgm:prSet>
      <dgm:spPr/>
    </dgm:pt>
    <dgm:pt modelId="{ACFFD059-8748-4285-8653-95D23D9DC8EE}" type="pres">
      <dgm:prSet presAssocID="{009EF2CD-E8E0-4D4A-8DC8-8B9A29733009}" presName="sp" presStyleCnt="0"/>
      <dgm:spPr/>
    </dgm:pt>
    <dgm:pt modelId="{11B3700B-1124-454D-AF53-4815B8DBF12A}" type="pres">
      <dgm:prSet presAssocID="{EA487363-62D9-43C5-905C-18EB501B30F2}" presName="linNode" presStyleCnt="0"/>
      <dgm:spPr/>
    </dgm:pt>
    <dgm:pt modelId="{2B0A40D9-13D7-456B-89B6-0A76C49D2B74}" type="pres">
      <dgm:prSet presAssocID="{EA487363-62D9-43C5-905C-18EB501B30F2}" presName="parentText" presStyleLbl="node1" presStyleIdx="3" presStyleCnt="4">
        <dgm:presLayoutVars>
          <dgm:chMax val="1"/>
          <dgm:bulletEnabled val="1"/>
        </dgm:presLayoutVars>
      </dgm:prSet>
      <dgm:spPr/>
    </dgm:pt>
    <dgm:pt modelId="{24F337DC-CC98-4B23-B3C6-F44E156D61A0}" type="pres">
      <dgm:prSet presAssocID="{EA487363-62D9-43C5-905C-18EB501B30F2}" presName="descendantText" presStyleLbl="alignAccFollowNode1" presStyleIdx="3" presStyleCnt="4">
        <dgm:presLayoutVars>
          <dgm:bulletEnabled val="1"/>
        </dgm:presLayoutVars>
      </dgm:prSet>
      <dgm:spPr/>
    </dgm:pt>
  </dgm:ptLst>
  <dgm:cxnLst>
    <dgm:cxn modelId="{BC141809-7A00-49C8-BA66-83DE1A296E51}" srcId="{FA520391-AA7A-45C0-87CD-20B15C87AD48}" destId="{2829C7C0-9AC4-4AE0-A295-C97D72022206}" srcOrd="2" destOrd="0" parTransId="{7378B619-6867-4CB3-82F3-33A2698DAF2A}" sibTransId="{009EF2CD-E8E0-4D4A-8DC8-8B9A29733009}"/>
    <dgm:cxn modelId="{394CD50B-A265-44EB-8323-08E9932302AA}" type="presOf" srcId="{1CEC277C-7A51-440F-9861-EBEB7627DE82}" destId="{AC9B5BEB-A671-44C9-B874-11A8675F68E3}" srcOrd="0" destOrd="1" presId="urn:microsoft.com/office/officeart/2005/8/layout/vList5"/>
    <dgm:cxn modelId="{CA70D713-9309-4668-9BF6-9C19359A8BB1}" type="presOf" srcId="{EA487363-62D9-43C5-905C-18EB501B30F2}" destId="{2B0A40D9-13D7-456B-89B6-0A76C49D2B74}" srcOrd="0" destOrd="0" presId="urn:microsoft.com/office/officeart/2005/8/layout/vList5"/>
    <dgm:cxn modelId="{3369001C-7B60-46FB-A655-075DAE78E18F}" type="presOf" srcId="{ED81D99F-A857-49DD-ADA0-8AFD00AAF8A7}" destId="{B8824576-7A3E-4978-85CC-ED039B53F0E1}" srcOrd="0" destOrd="0" presId="urn:microsoft.com/office/officeart/2005/8/layout/vList5"/>
    <dgm:cxn modelId="{B02DF123-9D1D-4735-AFE5-740AEA812248}" type="presOf" srcId="{692ECBC9-9B16-4034-B719-9DCC2B807D02}" destId="{24F337DC-CC98-4B23-B3C6-F44E156D61A0}" srcOrd="0" destOrd="0" presId="urn:microsoft.com/office/officeart/2005/8/layout/vList5"/>
    <dgm:cxn modelId="{BE9AAB24-DCD0-48D4-AA23-17BFF2A5ABB2}" srcId="{FA520391-AA7A-45C0-87CD-20B15C87AD48}" destId="{90AC3D8C-5DA9-40C3-9D5B-5C223CCF28D4}" srcOrd="0" destOrd="0" parTransId="{E992B504-1D0F-448A-BAEA-864E3A2A6961}" sibTransId="{E8B2FAA4-27C0-4F0C-A2C5-D81799A95A83}"/>
    <dgm:cxn modelId="{46457F30-5D4F-4FFD-9696-DE4CCB4299A3}" type="presOf" srcId="{2829C7C0-9AC4-4AE0-A295-C97D72022206}" destId="{25B761B4-3563-4936-864E-AEDA5CBBE4E7}" srcOrd="0" destOrd="0" presId="urn:microsoft.com/office/officeart/2005/8/layout/vList5"/>
    <dgm:cxn modelId="{EA09C038-80FD-41EC-AB60-1ADE28AF5D93}" type="presOf" srcId="{90AC3D8C-5DA9-40C3-9D5B-5C223CCF28D4}" destId="{7C573DC5-0ECB-42E4-BC8E-87C752626357}" srcOrd="0" destOrd="0" presId="urn:microsoft.com/office/officeart/2005/8/layout/vList5"/>
    <dgm:cxn modelId="{DD2A2248-8957-4964-A8BA-7EB581F77993}" srcId="{90AC3D8C-5DA9-40C3-9D5B-5C223CCF28D4}" destId="{1CEC277C-7A51-440F-9861-EBEB7627DE82}" srcOrd="1" destOrd="0" parTransId="{B07AE719-2057-4B19-B41D-C4E43D82E16F}" sibTransId="{1F971E50-AB69-4943-86E9-33694EB970B6}"/>
    <dgm:cxn modelId="{3DA29E6E-0A2A-48B2-B71D-5CF2C7F0D344}" srcId="{2829C7C0-9AC4-4AE0-A295-C97D72022206}" destId="{826A43B4-BDC7-45EE-863D-8AC3F174FB77}" srcOrd="0" destOrd="0" parTransId="{2FE1FBAB-1836-43A4-AF5B-E5DBA78B870F}" sibTransId="{9F590F79-361B-4E91-B5FF-8E650B942139}"/>
    <dgm:cxn modelId="{8F531872-D456-45FC-8CE9-BD06AC1CE321}" type="presOf" srcId="{FA520391-AA7A-45C0-87CD-20B15C87AD48}" destId="{FFE99EAC-72B0-470E-993D-8ADCBA55E053}" srcOrd="0" destOrd="0" presId="urn:microsoft.com/office/officeart/2005/8/layout/vList5"/>
    <dgm:cxn modelId="{4CCEEC56-9A17-481C-BB6B-92A516C21669}" srcId="{D83A6E19-B7F1-421A-8BD2-9976BB45D48A}" destId="{ED81D99F-A857-49DD-ADA0-8AFD00AAF8A7}" srcOrd="0" destOrd="0" parTransId="{AFB73F75-163F-4991-9FBB-E7FE790F7886}" sibTransId="{F690FCB9-E2D8-4B9D-AC5C-721CEC965BA2}"/>
    <dgm:cxn modelId="{D5E50F7C-DFFE-439A-A753-B93F605CD74C}" type="presOf" srcId="{826A43B4-BDC7-45EE-863D-8AC3F174FB77}" destId="{C8969C3B-B7A6-49B4-851E-52D03F9AD1A9}" srcOrd="0" destOrd="0" presId="urn:microsoft.com/office/officeart/2005/8/layout/vList5"/>
    <dgm:cxn modelId="{0A2A6D7C-33B8-494A-B7EE-7E8D6ACFAACE}" type="presOf" srcId="{D83A6E19-B7F1-421A-8BD2-9976BB45D48A}" destId="{D5CD4CE4-6FE2-4A8F-B1BC-DD244F614056}" srcOrd="0" destOrd="0" presId="urn:microsoft.com/office/officeart/2005/8/layout/vList5"/>
    <dgm:cxn modelId="{2F424A8A-6E1C-44B4-8DB6-67425D4FD461}" srcId="{EA487363-62D9-43C5-905C-18EB501B30F2}" destId="{692ECBC9-9B16-4034-B719-9DCC2B807D02}" srcOrd="0" destOrd="0" parTransId="{29734D1D-EAD3-429A-9A5F-96A741D9DE44}" sibTransId="{099144CB-DD30-48F8-B9BB-D318CB2C81E8}"/>
    <dgm:cxn modelId="{4B2A3190-51CE-479E-8E0E-0C72CB9C7922}" type="presOf" srcId="{0DC9A1BF-F02C-43ED-B932-995842741D02}" destId="{AC9B5BEB-A671-44C9-B874-11A8675F68E3}" srcOrd="0" destOrd="0" presId="urn:microsoft.com/office/officeart/2005/8/layout/vList5"/>
    <dgm:cxn modelId="{101AAEED-B1BA-490C-A4D4-16295B43EE6C}" srcId="{FA520391-AA7A-45C0-87CD-20B15C87AD48}" destId="{EA487363-62D9-43C5-905C-18EB501B30F2}" srcOrd="3" destOrd="0" parTransId="{AB912E67-329B-4307-B578-FF3114816D3B}" sibTransId="{4FEEB05B-6C2B-4965-9461-A8B01F13559D}"/>
    <dgm:cxn modelId="{822A57EE-EABE-48A4-B33E-E1306CEA04B6}" srcId="{90AC3D8C-5DA9-40C3-9D5B-5C223CCF28D4}" destId="{0DC9A1BF-F02C-43ED-B932-995842741D02}" srcOrd="0" destOrd="0" parTransId="{29832F94-9049-4CD7-AA3B-9702DA35DF34}" sibTransId="{D35BFCC0-60A0-4DC9-9587-BB0133B6BF47}"/>
    <dgm:cxn modelId="{344A4CF8-08F9-4A87-A053-C9620965A081}" srcId="{FA520391-AA7A-45C0-87CD-20B15C87AD48}" destId="{D83A6E19-B7F1-421A-8BD2-9976BB45D48A}" srcOrd="1" destOrd="0" parTransId="{D9C9E3EA-FC50-4EDA-B4BF-62871AF6C8C3}" sibTransId="{32753A8B-06C0-4AE9-8682-2EB00B716EB3}"/>
    <dgm:cxn modelId="{9495EC48-FB4F-47BD-93F3-44EF37EE673A}" type="presParOf" srcId="{FFE99EAC-72B0-470E-993D-8ADCBA55E053}" destId="{4D198F16-5520-44CA-9755-F2EFF2043727}" srcOrd="0" destOrd="0" presId="urn:microsoft.com/office/officeart/2005/8/layout/vList5"/>
    <dgm:cxn modelId="{357FD5E8-5BFB-415B-8167-9147F2E779FB}" type="presParOf" srcId="{4D198F16-5520-44CA-9755-F2EFF2043727}" destId="{7C573DC5-0ECB-42E4-BC8E-87C752626357}" srcOrd="0" destOrd="0" presId="urn:microsoft.com/office/officeart/2005/8/layout/vList5"/>
    <dgm:cxn modelId="{E116B0D7-139B-42E4-806B-A848497B7F2A}" type="presParOf" srcId="{4D198F16-5520-44CA-9755-F2EFF2043727}" destId="{AC9B5BEB-A671-44C9-B874-11A8675F68E3}" srcOrd="1" destOrd="0" presId="urn:microsoft.com/office/officeart/2005/8/layout/vList5"/>
    <dgm:cxn modelId="{09F4A3DB-73C8-4045-B095-1ACF62232CBF}" type="presParOf" srcId="{FFE99EAC-72B0-470E-993D-8ADCBA55E053}" destId="{EAB3F519-0E53-47A4-BA8B-B96622ED0E16}" srcOrd="1" destOrd="0" presId="urn:microsoft.com/office/officeart/2005/8/layout/vList5"/>
    <dgm:cxn modelId="{25ECBEBF-A0DC-4884-BD9C-2247367C56E9}" type="presParOf" srcId="{FFE99EAC-72B0-470E-993D-8ADCBA55E053}" destId="{5D906259-74D6-4664-A60E-7DC244D03544}" srcOrd="2" destOrd="0" presId="urn:microsoft.com/office/officeart/2005/8/layout/vList5"/>
    <dgm:cxn modelId="{11CD50D7-53CE-4150-9DE4-9DF94ECF8512}" type="presParOf" srcId="{5D906259-74D6-4664-A60E-7DC244D03544}" destId="{D5CD4CE4-6FE2-4A8F-B1BC-DD244F614056}" srcOrd="0" destOrd="0" presId="urn:microsoft.com/office/officeart/2005/8/layout/vList5"/>
    <dgm:cxn modelId="{2A53BA01-DADE-4D87-9347-943C472E6AF4}" type="presParOf" srcId="{5D906259-74D6-4664-A60E-7DC244D03544}" destId="{B8824576-7A3E-4978-85CC-ED039B53F0E1}" srcOrd="1" destOrd="0" presId="urn:microsoft.com/office/officeart/2005/8/layout/vList5"/>
    <dgm:cxn modelId="{E002B6BD-9DB6-4664-A99A-452BA91FD121}" type="presParOf" srcId="{FFE99EAC-72B0-470E-993D-8ADCBA55E053}" destId="{6C8454E6-04C0-4000-A928-F3BB0812FDB9}" srcOrd="3" destOrd="0" presId="urn:microsoft.com/office/officeart/2005/8/layout/vList5"/>
    <dgm:cxn modelId="{5755BEC2-D343-46E5-9F32-F4807343C76B}" type="presParOf" srcId="{FFE99EAC-72B0-470E-993D-8ADCBA55E053}" destId="{38C27FD5-0018-4861-92B9-ABF4FFB8CCEF}" srcOrd="4" destOrd="0" presId="urn:microsoft.com/office/officeart/2005/8/layout/vList5"/>
    <dgm:cxn modelId="{61B343EC-2932-4D8E-A695-02434EA37A3B}" type="presParOf" srcId="{38C27FD5-0018-4861-92B9-ABF4FFB8CCEF}" destId="{25B761B4-3563-4936-864E-AEDA5CBBE4E7}" srcOrd="0" destOrd="0" presId="urn:microsoft.com/office/officeart/2005/8/layout/vList5"/>
    <dgm:cxn modelId="{59355065-4FDF-4CA8-A76D-E6151C19A28E}" type="presParOf" srcId="{38C27FD5-0018-4861-92B9-ABF4FFB8CCEF}" destId="{C8969C3B-B7A6-49B4-851E-52D03F9AD1A9}" srcOrd="1" destOrd="0" presId="urn:microsoft.com/office/officeart/2005/8/layout/vList5"/>
    <dgm:cxn modelId="{34A259A0-C83C-43D3-A458-814D459A9A9D}" type="presParOf" srcId="{FFE99EAC-72B0-470E-993D-8ADCBA55E053}" destId="{ACFFD059-8748-4285-8653-95D23D9DC8EE}" srcOrd="5" destOrd="0" presId="urn:microsoft.com/office/officeart/2005/8/layout/vList5"/>
    <dgm:cxn modelId="{7A5F8ED3-DF04-4D57-9FDC-0AC435C46A52}" type="presParOf" srcId="{FFE99EAC-72B0-470E-993D-8ADCBA55E053}" destId="{11B3700B-1124-454D-AF53-4815B8DBF12A}" srcOrd="6" destOrd="0" presId="urn:microsoft.com/office/officeart/2005/8/layout/vList5"/>
    <dgm:cxn modelId="{6A1912E9-1392-4D30-BF43-068844D0A531}" type="presParOf" srcId="{11B3700B-1124-454D-AF53-4815B8DBF12A}" destId="{2B0A40D9-13D7-456B-89B6-0A76C49D2B74}" srcOrd="0" destOrd="0" presId="urn:microsoft.com/office/officeart/2005/8/layout/vList5"/>
    <dgm:cxn modelId="{27E27B6E-0867-4B5D-8AD8-42300D690F4A}" type="presParOf" srcId="{11B3700B-1124-454D-AF53-4815B8DBF12A}" destId="{24F337DC-CC98-4B23-B3C6-F44E156D61A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0CD6F8-4D75-4E65-A9EF-4E27FF231AAB}"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n-US"/>
        </a:p>
      </dgm:t>
    </dgm:pt>
    <dgm:pt modelId="{84FD3A36-56C7-4097-983C-1201B4F5F00A}">
      <dgm:prSet/>
      <dgm:spPr/>
      <dgm:t>
        <a:bodyPr/>
        <a:lstStyle/>
        <a:p>
          <a:r>
            <a:rPr lang="en-US" i="1" dirty="0">
              <a:effectLst/>
              <a:latin typeface="Aptos" panose="020B0004020202020204" pitchFamily="34" charset="0"/>
              <a:ea typeface="Aptos" panose="020B0004020202020204" pitchFamily="34" charset="0"/>
              <a:cs typeface="Times New Roman" panose="02020603050405020304" pitchFamily="18" charset="0"/>
            </a:rPr>
            <a:t>A Spanish speaking mother of 2 was determined to overcome language barriers, earn her GED and gain independence to create a better future for her family. With the support of her Family Service Coordinator, she enrolled in English as a Second Language classes where she gained confidence in her ability to communicate and became a regular participant in her children’s parent group. She was also able to obtain a driver’s license to grant her more independence. She is now transitioning into classes to obtain her GED and has helped others family members enroll into language classes. She stated “This program has shown me that I can accomplish anything with the right support”</a:t>
          </a:r>
          <a:endParaRPr lang="en-US" dirty="0"/>
        </a:p>
      </dgm:t>
    </dgm:pt>
    <dgm:pt modelId="{DF19B7B4-3372-4FD4-AD51-FD7F903C4AA3}" type="parTrans" cxnId="{2467EB3C-850F-4ABF-8380-81A4B5C58387}">
      <dgm:prSet/>
      <dgm:spPr/>
      <dgm:t>
        <a:bodyPr/>
        <a:lstStyle/>
        <a:p>
          <a:endParaRPr lang="en-US"/>
        </a:p>
      </dgm:t>
    </dgm:pt>
    <dgm:pt modelId="{8B170CB7-EFD3-4E14-BEE3-76C38E4B640F}" type="sibTrans" cxnId="{2467EB3C-850F-4ABF-8380-81A4B5C58387}">
      <dgm:prSet/>
      <dgm:spPr/>
      <dgm:t>
        <a:bodyPr/>
        <a:lstStyle/>
        <a:p>
          <a:endParaRPr lang="en-US"/>
        </a:p>
      </dgm:t>
    </dgm:pt>
    <dgm:pt modelId="{B8302231-185E-444F-9864-522B46037156}">
      <dgm:prSet/>
      <dgm:spPr/>
      <dgm:t>
        <a:bodyPr/>
        <a:lstStyle/>
        <a:p>
          <a:r>
            <a:rPr lang="en-US" i="1" dirty="0">
              <a:effectLst/>
              <a:latin typeface="Aptos" panose="020B0004020202020204" pitchFamily="34" charset="0"/>
              <a:ea typeface="Aptos" panose="020B0004020202020204" pitchFamily="34" charset="0"/>
              <a:cs typeface="Times New Roman" panose="02020603050405020304" pitchFamily="18" charset="0"/>
            </a:rPr>
            <a:t>A grandmother raising her grandchildren and great- children, was looking to build better stability and support. This grandmother was focused on creating a better financial foundation. With the support of her coordinator and services such as budget counseling. She was able to learn the skills needed to create a workable budget, get caught up on household expenses and begin building a savings. She has shared her experience with her granddaughter setting the stage for intergenerational stability. Bringing relief and happiness into the household.</a:t>
          </a:r>
          <a:endParaRPr lang="en-US" dirty="0">
            <a:latin typeface="+mj-lt"/>
          </a:endParaRPr>
        </a:p>
      </dgm:t>
    </dgm:pt>
    <dgm:pt modelId="{1E04F726-ECA2-4FBC-80F8-CFACB93AF8A0}" type="parTrans" cxnId="{17AB7735-C1CF-4549-A327-7DE768AA9A90}">
      <dgm:prSet/>
      <dgm:spPr/>
      <dgm:t>
        <a:bodyPr/>
        <a:lstStyle/>
        <a:p>
          <a:endParaRPr lang="en-US"/>
        </a:p>
      </dgm:t>
    </dgm:pt>
    <dgm:pt modelId="{913D9FFE-2A90-4E23-88E1-50DB85FD2DAD}" type="sibTrans" cxnId="{17AB7735-C1CF-4549-A327-7DE768AA9A90}">
      <dgm:prSet/>
      <dgm:spPr/>
      <dgm:t>
        <a:bodyPr/>
        <a:lstStyle/>
        <a:p>
          <a:endParaRPr lang="en-US"/>
        </a:p>
      </dgm:t>
    </dgm:pt>
    <dgm:pt modelId="{B96D90E2-4D06-448E-8212-63491D952729}">
      <dgm:prSet/>
      <dgm:spPr/>
      <dgm:t>
        <a:bodyPr/>
        <a:lstStyle/>
        <a:p>
          <a:r>
            <a:rPr lang="en-US" dirty="0">
              <a:effectLst/>
              <a:latin typeface="Aptos" panose="020B0004020202020204" pitchFamily="34" charset="0"/>
              <a:ea typeface="Aptos" panose="020B0004020202020204" pitchFamily="34" charset="0"/>
              <a:cs typeface="Times New Roman" panose="02020603050405020304" pitchFamily="18" charset="0"/>
            </a:rPr>
            <a:t>A couple with 2 children were living in an old trailer with minimal heat, they came to GCCAC looking for energy assistance, they received support with their energy but were also offered weatherization services to lower their energy bills and provide a warmer home. This mother went on the return to school and obtained her CNA/GNA and obtained employment at a Hospital, With the continued support of their coordinator they are working toward purchasing a home. </a:t>
          </a:r>
          <a:r>
            <a:rPr lang="en-US" dirty="0"/>
            <a:t>. </a:t>
          </a:r>
        </a:p>
      </dgm:t>
    </dgm:pt>
    <dgm:pt modelId="{E3D69B0F-9AB6-4C62-9050-B1DA674405E5}" type="parTrans" cxnId="{632B9FB0-DD75-4BF0-ACDF-F72BCA25508A}">
      <dgm:prSet/>
      <dgm:spPr/>
      <dgm:t>
        <a:bodyPr/>
        <a:lstStyle/>
        <a:p>
          <a:endParaRPr lang="en-US"/>
        </a:p>
      </dgm:t>
    </dgm:pt>
    <dgm:pt modelId="{9C34ACA3-BEBE-4414-A9AB-DE8B149B91B8}" type="sibTrans" cxnId="{632B9FB0-DD75-4BF0-ACDF-F72BCA25508A}">
      <dgm:prSet/>
      <dgm:spPr/>
      <dgm:t>
        <a:bodyPr/>
        <a:lstStyle/>
        <a:p>
          <a:endParaRPr lang="en-US"/>
        </a:p>
      </dgm:t>
    </dgm:pt>
    <dgm:pt modelId="{F4F4CAAD-C28D-443E-8B2C-3927DE9ED591}" type="pres">
      <dgm:prSet presAssocID="{4B0CD6F8-4D75-4E65-A9EF-4E27FF231AAB}" presName="diagram" presStyleCnt="0">
        <dgm:presLayoutVars>
          <dgm:chPref val="1"/>
          <dgm:dir/>
          <dgm:animOne val="branch"/>
          <dgm:animLvl val="lvl"/>
          <dgm:resizeHandles/>
        </dgm:presLayoutVars>
      </dgm:prSet>
      <dgm:spPr/>
    </dgm:pt>
    <dgm:pt modelId="{10142072-AF72-418D-9D2E-3503009D8F95}" type="pres">
      <dgm:prSet presAssocID="{84FD3A36-56C7-4097-983C-1201B4F5F00A}" presName="root" presStyleCnt="0"/>
      <dgm:spPr/>
    </dgm:pt>
    <dgm:pt modelId="{1B47E82B-6D5F-4B70-BC7D-A8C4B2AE86E5}" type="pres">
      <dgm:prSet presAssocID="{84FD3A36-56C7-4097-983C-1201B4F5F00A}" presName="rootComposite" presStyleCnt="0"/>
      <dgm:spPr/>
    </dgm:pt>
    <dgm:pt modelId="{491DD531-1012-483D-BE5E-576BA518E942}" type="pres">
      <dgm:prSet presAssocID="{84FD3A36-56C7-4097-983C-1201B4F5F00A}" presName="rootText" presStyleLbl="node1" presStyleIdx="0" presStyleCnt="3" custScaleX="134381" custScaleY="262284" custLinFactNeighborX="4600" custLinFactNeighborY="3910"/>
      <dgm:spPr/>
    </dgm:pt>
    <dgm:pt modelId="{81D4D3E0-84A1-45CB-A3D4-936C2AC7B658}" type="pres">
      <dgm:prSet presAssocID="{84FD3A36-56C7-4097-983C-1201B4F5F00A}" presName="rootConnector" presStyleLbl="node1" presStyleIdx="0" presStyleCnt="3"/>
      <dgm:spPr/>
    </dgm:pt>
    <dgm:pt modelId="{389E0177-8851-4538-B2D7-E6C93BA1061C}" type="pres">
      <dgm:prSet presAssocID="{84FD3A36-56C7-4097-983C-1201B4F5F00A}" presName="childShape" presStyleCnt="0"/>
      <dgm:spPr/>
    </dgm:pt>
    <dgm:pt modelId="{F89E40E4-A07D-4C39-95EC-69EDB96D5407}" type="pres">
      <dgm:prSet presAssocID="{B8302231-185E-444F-9864-522B46037156}" presName="root" presStyleCnt="0"/>
      <dgm:spPr/>
    </dgm:pt>
    <dgm:pt modelId="{24D83764-D156-4D1D-B0B6-05E7DBC5A034}" type="pres">
      <dgm:prSet presAssocID="{B8302231-185E-444F-9864-522B46037156}" presName="rootComposite" presStyleCnt="0"/>
      <dgm:spPr/>
    </dgm:pt>
    <dgm:pt modelId="{2518A218-53E0-4247-9237-B4E06C2D6969}" type="pres">
      <dgm:prSet presAssocID="{B8302231-185E-444F-9864-522B46037156}" presName="rootText" presStyleLbl="node1" presStyleIdx="1" presStyleCnt="3" custScaleX="139973" custScaleY="269264"/>
      <dgm:spPr/>
    </dgm:pt>
    <dgm:pt modelId="{D8460AB9-FE7C-4077-985D-2AFC577AC5A5}" type="pres">
      <dgm:prSet presAssocID="{B8302231-185E-444F-9864-522B46037156}" presName="rootConnector" presStyleLbl="node1" presStyleIdx="1" presStyleCnt="3"/>
      <dgm:spPr/>
    </dgm:pt>
    <dgm:pt modelId="{DAACF732-0292-4687-B519-89B22C191362}" type="pres">
      <dgm:prSet presAssocID="{B8302231-185E-444F-9864-522B46037156}" presName="childShape" presStyleCnt="0"/>
      <dgm:spPr/>
    </dgm:pt>
    <dgm:pt modelId="{099F3856-2D88-4439-922E-6DD222C23FD4}" type="pres">
      <dgm:prSet presAssocID="{B96D90E2-4D06-448E-8212-63491D952729}" presName="root" presStyleCnt="0"/>
      <dgm:spPr/>
    </dgm:pt>
    <dgm:pt modelId="{E098B841-4983-45BB-9E73-141F9B1C3367}" type="pres">
      <dgm:prSet presAssocID="{B96D90E2-4D06-448E-8212-63491D952729}" presName="rootComposite" presStyleCnt="0"/>
      <dgm:spPr/>
    </dgm:pt>
    <dgm:pt modelId="{B73430BB-7D70-4D5F-9CAC-D16959162FC9}" type="pres">
      <dgm:prSet presAssocID="{B96D90E2-4D06-448E-8212-63491D952729}" presName="rootText" presStyleLbl="node1" presStyleIdx="2" presStyleCnt="3" custScaleX="126959" custScaleY="270260" custLinFactNeighborX="-10730" custLinFactNeighborY="-1641"/>
      <dgm:spPr/>
    </dgm:pt>
    <dgm:pt modelId="{6897931B-61C8-4A0F-A685-A11157D2E7D1}" type="pres">
      <dgm:prSet presAssocID="{B96D90E2-4D06-448E-8212-63491D952729}" presName="rootConnector" presStyleLbl="node1" presStyleIdx="2" presStyleCnt="3"/>
      <dgm:spPr/>
    </dgm:pt>
    <dgm:pt modelId="{CF2EC138-4CF1-467A-AB06-65162F3475F9}" type="pres">
      <dgm:prSet presAssocID="{B96D90E2-4D06-448E-8212-63491D952729}" presName="childShape" presStyleCnt="0"/>
      <dgm:spPr/>
    </dgm:pt>
  </dgm:ptLst>
  <dgm:cxnLst>
    <dgm:cxn modelId="{17AB7735-C1CF-4549-A327-7DE768AA9A90}" srcId="{4B0CD6F8-4D75-4E65-A9EF-4E27FF231AAB}" destId="{B8302231-185E-444F-9864-522B46037156}" srcOrd="1" destOrd="0" parTransId="{1E04F726-ECA2-4FBC-80F8-CFACB93AF8A0}" sibTransId="{913D9FFE-2A90-4E23-88E1-50DB85FD2DAD}"/>
    <dgm:cxn modelId="{2467EB3C-850F-4ABF-8380-81A4B5C58387}" srcId="{4B0CD6F8-4D75-4E65-A9EF-4E27FF231AAB}" destId="{84FD3A36-56C7-4097-983C-1201B4F5F00A}" srcOrd="0" destOrd="0" parTransId="{DF19B7B4-3372-4FD4-AD51-FD7F903C4AA3}" sibTransId="{8B170CB7-EFD3-4E14-BEE3-76C38E4B640F}"/>
    <dgm:cxn modelId="{68F1C843-AAC8-410C-B88F-9E1FC403C967}" type="presOf" srcId="{B96D90E2-4D06-448E-8212-63491D952729}" destId="{6897931B-61C8-4A0F-A685-A11157D2E7D1}" srcOrd="1" destOrd="0" presId="urn:microsoft.com/office/officeart/2005/8/layout/hierarchy3"/>
    <dgm:cxn modelId="{0381D667-B243-431C-9519-259FA942FD51}" type="presOf" srcId="{B8302231-185E-444F-9864-522B46037156}" destId="{2518A218-53E0-4247-9237-B4E06C2D6969}" srcOrd="0" destOrd="0" presId="urn:microsoft.com/office/officeart/2005/8/layout/hierarchy3"/>
    <dgm:cxn modelId="{A16BE16B-42E5-4AE4-B6FD-837BE23C9AA6}" type="presOf" srcId="{84FD3A36-56C7-4097-983C-1201B4F5F00A}" destId="{491DD531-1012-483D-BE5E-576BA518E942}" srcOrd="0" destOrd="0" presId="urn:microsoft.com/office/officeart/2005/8/layout/hierarchy3"/>
    <dgm:cxn modelId="{9B0AE3A9-F969-4F1D-A701-96D04AA59767}" type="presOf" srcId="{B96D90E2-4D06-448E-8212-63491D952729}" destId="{B73430BB-7D70-4D5F-9CAC-D16959162FC9}" srcOrd="0" destOrd="0" presId="urn:microsoft.com/office/officeart/2005/8/layout/hierarchy3"/>
    <dgm:cxn modelId="{632B9FB0-DD75-4BF0-ACDF-F72BCA25508A}" srcId="{4B0CD6F8-4D75-4E65-A9EF-4E27FF231AAB}" destId="{B96D90E2-4D06-448E-8212-63491D952729}" srcOrd="2" destOrd="0" parTransId="{E3D69B0F-9AB6-4C62-9050-B1DA674405E5}" sibTransId="{9C34ACA3-BEBE-4414-A9AB-DE8B149B91B8}"/>
    <dgm:cxn modelId="{75D375E4-B64F-4895-B0BB-4A71582C8E25}" type="presOf" srcId="{84FD3A36-56C7-4097-983C-1201B4F5F00A}" destId="{81D4D3E0-84A1-45CB-A3D4-936C2AC7B658}" srcOrd="1" destOrd="0" presId="urn:microsoft.com/office/officeart/2005/8/layout/hierarchy3"/>
    <dgm:cxn modelId="{DEFF19E5-EBD5-4730-8706-7F5A8514727A}" type="presOf" srcId="{B8302231-185E-444F-9864-522B46037156}" destId="{D8460AB9-FE7C-4077-985D-2AFC577AC5A5}" srcOrd="1" destOrd="0" presId="urn:microsoft.com/office/officeart/2005/8/layout/hierarchy3"/>
    <dgm:cxn modelId="{BDED76F3-345C-44B1-B9C9-58F82B406B2F}" type="presOf" srcId="{4B0CD6F8-4D75-4E65-A9EF-4E27FF231AAB}" destId="{F4F4CAAD-C28D-443E-8B2C-3927DE9ED591}" srcOrd="0" destOrd="0" presId="urn:microsoft.com/office/officeart/2005/8/layout/hierarchy3"/>
    <dgm:cxn modelId="{C96A3787-F990-41E4-A1C0-E4A0A7DFB549}" type="presParOf" srcId="{F4F4CAAD-C28D-443E-8B2C-3927DE9ED591}" destId="{10142072-AF72-418D-9D2E-3503009D8F95}" srcOrd="0" destOrd="0" presId="urn:microsoft.com/office/officeart/2005/8/layout/hierarchy3"/>
    <dgm:cxn modelId="{69E76DB5-F6C2-4A07-88E8-73C2DA9399A8}" type="presParOf" srcId="{10142072-AF72-418D-9D2E-3503009D8F95}" destId="{1B47E82B-6D5F-4B70-BC7D-A8C4B2AE86E5}" srcOrd="0" destOrd="0" presId="urn:microsoft.com/office/officeart/2005/8/layout/hierarchy3"/>
    <dgm:cxn modelId="{BCE579A9-BB37-4E0A-ADEC-133EA9265648}" type="presParOf" srcId="{1B47E82B-6D5F-4B70-BC7D-A8C4B2AE86E5}" destId="{491DD531-1012-483D-BE5E-576BA518E942}" srcOrd="0" destOrd="0" presId="urn:microsoft.com/office/officeart/2005/8/layout/hierarchy3"/>
    <dgm:cxn modelId="{1924B512-E9D7-49A8-92C4-57AF34606E1B}" type="presParOf" srcId="{1B47E82B-6D5F-4B70-BC7D-A8C4B2AE86E5}" destId="{81D4D3E0-84A1-45CB-A3D4-936C2AC7B658}" srcOrd="1" destOrd="0" presId="urn:microsoft.com/office/officeart/2005/8/layout/hierarchy3"/>
    <dgm:cxn modelId="{D2190239-AF79-48B8-968E-18F2693BAFAA}" type="presParOf" srcId="{10142072-AF72-418D-9D2E-3503009D8F95}" destId="{389E0177-8851-4538-B2D7-E6C93BA1061C}" srcOrd="1" destOrd="0" presId="urn:microsoft.com/office/officeart/2005/8/layout/hierarchy3"/>
    <dgm:cxn modelId="{D52AFCBA-67F9-46BC-94DB-4A67C499A291}" type="presParOf" srcId="{F4F4CAAD-C28D-443E-8B2C-3927DE9ED591}" destId="{F89E40E4-A07D-4C39-95EC-69EDB96D5407}" srcOrd="1" destOrd="0" presId="urn:microsoft.com/office/officeart/2005/8/layout/hierarchy3"/>
    <dgm:cxn modelId="{05F0CDE9-4873-40B2-85B6-770F9AC06F30}" type="presParOf" srcId="{F89E40E4-A07D-4C39-95EC-69EDB96D5407}" destId="{24D83764-D156-4D1D-B0B6-05E7DBC5A034}" srcOrd="0" destOrd="0" presId="urn:microsoft.com/office/officeart/2005/8/layout/hierarchy3"/>
    <dgm:cxn modelId="{D1068220-EC9A-4AA0-9AF8-DB13F4B81ADE}" type="presParOf" srcId="{24D83764-D156-4D1D-B0B6-05E7DBC5A034}" destId="{2518A218-53E0-4247-9237-B4E06C2D6969}" srcOrd="0" destOrd="0" presId="urn:microsoft.com/office/officeart/2005/8/layout/hierarchy3"/>
    <dgm:cxn modelId="{87190C89-9831-443E-8D8A-C6E9AB3B35AF}" type="presParOf" srcId="{24D83764-D156-4D1D-B0B6-05E7DBC5A034}" destId="{D8460AB9-FE7C-4077-985D-2AFC577AC5A5}" srcOrd="1" destOrd="0" presId="urn:microsoft.com/office/officeart/2005/8/layout/hierarchy3"/>
    <dgm:cxn modelId="{93E7BF4C-174B-4CCE-ABE4-B16AB7E0BFA5}" type="presParOf" srcId="{F89E40E4-A07D-4C39-95EC-69EDB96D5407}" destId="{DAACF732-0292-4687-B519-89B22C191362}" srcOrd="1" destOrd="0" presId="urn:microsoft.com/office/officeart/2005/8/layout/hierarchy3"/>
    <dgm:cxn modelId="{46812E81-58BB-4C5C-A9E0-F99A59AB5E76}" type="presParOf" srcId="{F4F4CAAD-C28D-443E-8B2C-3927DE9ED591}" destId="{099F3856-2D88-4439-922E-6DD222C23FD4}" srcOrd="2" destOrd="0" presId="urn:microsoft.com/office/officeart/2005/8/layout/hierarchy3"/>
    <dgm:cxn modelId="{725CAAA8-9782-4595-B781-6DF68F4F031E}" type="presParOf" srcId="{099F3856-2D88-4439-922E-6DD222C23FD4}" destId="{E098B841-4983-45BB-9E73-141F9B1C3367}" srcOrd="0" destOrd="0" presId="urn:microsoft.com/office/officeart/2005/8/layout/hierarchy3"/>
    <dgm:cxn modelId="{992CE2EB-E5B8-4FDF-971A-8F82D80B28A3}" type="presParOf" srcId="{E098B841-4983-45BB-9E73-141F9B1C3367}" destId="{B73430BB-7D70-4D5F-9CAC-D16959162FC9}" srcOrd="0" destOrd="0" presId="urn:microsoft.com/office/officeart/2005/8/layout/hierarchy3"/>
    <dgm:cxn modelId="{C19A4F38-E9DB-4810-A10B-CA99268EFAE0}" type="presParOf" srcId="{E098B841-4983-45BB-9E73-141F9B1C3367}" destId="{6897931B-61C8-4A0F-A685-A11157D2E7D1}" srcOrd="1" destOrd="0" presId="urn:microsoft.com/office/officeart/2005/8/layout/hierarchy3"/>
    <dgm:cxn modelId="{920A4B3D-61D0-4DC1-8C35-594641A4E3AC}" type="presParOf" srcId="{099F3856-2D88-4439-922E-6DD222C23FD4}" destId="{CF2EC138-4CF1-467A-AB06-65162F3475F9}"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D2E8DC-434C-4C02-95F8-95C7378F8D1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7519B92-71A9-4B0A-95E0-124D473D18E3}">
      <dgm:prSet/>
      <dgm:spPr/>
      <dgm:t>
        <a:bodyPr/>
        <a:lstStyle/>
        <a:p>
          <a:r>
            <a:rPr lang="en-US" dirty="0"/>
            <a:t>Understand WFA Eligibility and Recruitment</a:t>
          </a:r>
        </a:p>
      </dgm:t>
    </dgm:pt>
    <dgm:pt modelId="{0E100BA5-E199-490A-8B50-2874EFD38ADA}" type="parTrans" cxnId="{7579028C-2682-4120-A0F3-8DFF4FD453EE}">
      <dgm:prSet/>
      <dgm:spPr/>
      <dgm:t>
        <a:bodyPr/>
        <a:lstStyle/>
        <a:p>
          <a:endParaRPr lang="en-US"/>
        </a:p>
      </dgm:t>
    </dgm:pt>
    <dgm:pt modelId="{13AD6320-154D-4BD3-AE4C-B356F84BB69F}" type="sibTrans" cxnId="{7579028C-2682-4120-A0F3-8DFF4FD453EE}">
      <dgm:prSet/>
      <dgm:spPr/>
      <dgm:t>
        <a:bodyPr/>
        <a:lstStyle/>
        <a:p>
          <a:endParaRPr lang="en-US"/>
        </a:p>
      </dgm:t>
    </dgm:pt>
    <dgm:pt modelId="{146506F4-1E85-4C32-8F20-9AB3A4EE212C}">
      <dgm:prSet/>
      <dgm:spPr/>
      <dgm:t>
        <a:bodyPr/>
        <a:lstStyle/>
        <a:p>
          <a:r>
            <a:rPr lang="en-US" dirty="0"/>
            <a:t>Gain Knowledge on practices for fostering active participation</a:t>
          </a:r>
        </a:p>
      </dgm:t>
    </dgm:pt>
    <dgm:pt modelId="{9B57D0C8-25EA-43B5-AB62-F19EEC40AD3D}" type="parTrans" cxnId="{9EF34AC2-CED8-4988-83DA-903A06BBBC0A}">
      <dgm:prSet/>
      <dgm:spPr/>
      <dgm:t>
        <a:bodyPr/>
        <a:lstStyle/>
        <a:p>
          <a:endParaRPr lang="en-US"/>
        </a:p>
      </dgm:t>
    </dgm:pt>
    <dgm:pt modelId="{3826216A-6218-49F0-A3B9-183715A7CB6D}" type="sibTrans" cxnId="{9EF34AC2-CED8-4988-83DA-903A06BBBC0A}">
      <dgm:prSet/>
      <dgm:spPr/>
      <dgm:t>
        <a:bodyPr/>
        <a:lstStyle/>
        <a:p>
          <a:endParaRPr lang="en-US"/>
        </a:p>
      </dgm:t>
    </dgm:pt>
    <dgm:pt modelId="{63BB3D98-CA36-4D09-912B-85FA7D66487D}">
      <dgm:prSet/>
      <dgm:spPr/>
      <dgm:t>
        <a:bodyPr/>
        <a:lstStyle/>
        <a:p>
          <a:r>
            <a:rPr lang="en-US" dirty="0"/>
            <a:t>Enhance Active Listening and Motivation Skills</a:t>
          </a:r>
        </a:p>
      </dgm:t>
    </dgm:pt>
    <dgm:pt modelId="{AD016B71-501C-4C93-910E-C7865F93BCCE}" type="parTrans" cxnId="{772BC64F-FF03-41CE-B914-C787845CF716}">
      <dgm:prSet/>
      <dgm:spPr/>
      <dgm:t>
        <a:bodyPr/>
        <a:lstStyle/>
        <a:p>
          <a:endParaRPr lang="en-US"/>
        </a:p>
      </dgm:t>
    </dgm:pt>
    <dgm:pt modelId="{F3A26065-D114-493C-A7D8-8B6D3764E464}" type="sibTrans" cxnId="{772BC64F-FF03-41CE-B914-C787845CF716}">
      <dgm:prSet/>
      <dgm:spPr/>
      <dgm:t>
        <a:bodyPr/>
        <a:lstStyle/>
        <a:p>
          <a:endParaRPr lang="en-US"/>
        </a:p>
      </dgm:t>
    </dgm:pt>
    <dgm:pt modelId="{0EAF21E7-82A6-4DD4-A0A6-A6471D043829}">
      <dgm:prSet/>
      <dgm:spPr/>
      <dgm:t>
        <a:bodyPr/>
        <a:lstStyle/>
        <a:p>
          <a:r>
            <a:rPr lang="en-US" dirty="0"/>
            <a:t>Identify Common Barriers and Solutions</a:t>
          </a:r>
        </a:p>
      </dgm:t>
    </dgm:pt>
    <dgm:pt modelId="{2A6E59FD-9635-45C4-9D9A-3EF77C2AE2E8}" type="parTrans" cxnId="{894B77D7-9360-4C0D-8610-D6FC0A681DBB}">
      <dgm:prSet/>
      <dgm:spPr/>
      <dgm:t>
        <a:bodyPr/>
        <a:lstStyle/>
        <a:p>
          <a:endParaRPr lang="en-US"/>
        </a:p>
      </dgm:t>
    </dgm:pt>
    <dgm:pt modelId="{B6D7B59D-5FD8-40E0-9113-685746730164}" type="sibTrans" cxnId="{894B77D7-9360-4C0D-8610-D6FC0A681DBB}">
      <dgm:prSet/>
      <dgm:spPr/>
      <dgm:t>
        <a:bodyPr/>
        <a:lstStyle/>
        <a:p>
          <a:endParaRPr lang="en-US"/>
        </a:p>
      </dgm:t>
    </dgm:pt>
    <dgm:pt modelId="{97ABED38-5ACB-4E02-B7F3-FE533113C8FA}" type="pres">
      <dgm:prSet presAssocID="{2FD2E8DC-434C-4C02-95F8-95C7378F8D1E}" presName="linear" presStyleCnt="0">
        <dgm:presLayoutVars>
          <dgm:animLvl val="lvl"/>
          <dgm:resizeHandles val="exact"/>
        </dgm:presLayoutVars>
      </dgm:prSet>
      <dgm:spPr/>
    </dgm:pt>
    <dgm:pt modelId="{15F5EEA5-CB58-45C2-853A-526F2E9C51DB}" type="pres">
      <dgm:prSet presAssocID="{17519B92-71A9-4B0A-95E0-124D473D18E3}" presName="parentText" presStyleLbl="node1" presStyleIdx="0" presStyleCnt="4">
        <dgm:presLayoutVars>
          <dgm:chMax val="0"/>
          <dgm:bulletEnabled val="1"/>
        </dgm:presLayoutVars>
      </dgm:prSet>
      <dgm:spPr/>
    </dgm:pt>
    <dgm:pt modelId="{70783307-F7D4-4ECD-9310-0CFCDB2EEA38}" type="pres">
      <dgm:prSet presAssocID="{13AD6320-154D-4BD3-AE4C-B356F84BB69F}" presName="spacer" presStyleCnt="0"/>
      <dgm:spPr/>
    </dgm:pt>
    <dgm:pt modelId="{2B8142DD-556F-4412-8A17-9F617536E77F}" type="pres">
      <dgm:prSet presAssocID="{146506F4-1E85-4C32-8F20-9AB3A4EE212C}" presName="parentText" presStyleLbl="node1" presStyleIdx="1" presStyleCnt="4">
        <dgm:presLayoutVars>
          <dgm:chMax val="0"/>
          <dgm:bulletEnabled val="1"/>
        </dgm:presLayoutVars>
      </dgm:prSet>
      <dgm:spPr/>
    </dgm:pt>
    <dgm:pt modelId="{7604F3B4-D469-4C2A-9062-B89B539E3E00}" type="pres">
      <dgm:prSet presAssocID="{3826216A-6218-49F0-A3B9-183715A7CB6D}" presName="spacer" presStyleCnt="0"/>
      <dgm:spPr/>
    </dgm:pt>
    <dgm:pt modelId="{5226F602-CEA1-43F7-A914-5330A994AB6C}" type="pres">
      <dgm:prSet presAssocID="{63BB3D98-CA36-4D09-912B-85FA7D66487D}" presName="parentText" presStyleLbl="node1" presStyleIdx="2" presStyleCnt="4" custLinFactNeighborX="625" custLinFactNeighborY="10874">
        <dgm:presLayoutVars>
          <dgm:chMax val="0"/>
          <dgm:bulletEnabled val="1"/>
        </dgm:presLayoutVars>
      </dgm:prSet>
      <dgm:spPr/>
    </dgm:pt>
    <dgm:pt modelId="{47BA0B54-322F-4918-AB7B-E23F97BA1F3F}" type="pres">
      <dgm:prSet presAssocID="{F3A26065-D114-493C-A7D8-8B6D3764E464}" presName="spacer" presStyleCnt="0"/>
      <dgm:spPr/>
    </dgm:pt>
    <dgm:pt modelId="{9AA4B82F-484C-4114-BA53-1DAAE7337053}" type="pres">
      <dgm:prSet presAssocID="{0EAF21E7-82A6-4DD4-A0A6-A6471D043829}" presName="parentText" presStyleLbl="node1" presStyleIdx="3" presStyleCnt="4">
        <dgm:presLayoutVars>
          <dgm:chMax val="0"/>
          <dgm:bulletEnabled val="1"/>
        </dgm:presLayoutVars>
      </dgm:prSet>
      <dgm:spPr/>
    </dgm:pt>
  </dgm:ptLst>
  <dgm:cxnLst>
    <dgm:cxn modelId="{6ECC0841-ECD4-4CE0-8179-8F2FBF9937E9}" type="presOf" srcId="{17519B92-71A9-4B0A-95E0-124D473D18E3}" destId="{15F5EEA5-CB58-45C2-853A-526F2E9C51DB}" srcOrd="0" destOrd="0" presId="urn:microsoft.com/office/officeart/2005/8/layout/vList2"/>
    <dgm:cxn modelId="{772BC64F-FF03-41CE-B914-C787845CF716}" srcId="{2FD2E8DC-434C-4C02-95F8-95C7378F8D1E}" destId="{63BB3D98-CA36-4D09-912B-85FA7D66487D}" srcOrd="2" destOrd="0" parTransId="{AD016B71-501C-4C93-910E-C7865F93BCCE}" sibTransId="{F3A26065-D114-493C-A7D8-8B6D3764E464}"/>
    <dgm:cxn modelId="{B1959C7A-E673-48FA-B4FB-7E25CAC371AC}" type="presOf" srcId="{0EAF21E7-82A6-4DD4-A0A6-A6471D043829}" destId="{9AA4B82F-484C-4114-BA53-1DAAE7337053}" srcOrd="0" destOrd="0" presId="urn:microsoft.com/office/officeart/2005/8/layout/vList2"/>
    <dgm:cxn modelId="{7579028C-2682-4120-A0F3-8DFF4FD453EE}" srcId="{2FD2E8DC-434C-4C02-95F8-95C7378F8D1E}" destId="{17519B92-71A9-4B0A-95E0-124D473D18E3}" srcOrd="0" destOrd="0" parTransId="{0E100BA5-E199-490A-8B50-2874EFD38ADA}" sibTransId="{13AD6320-154D-4BD3-AE4C-B356F84BB69F}"/>
    <dgm:cxn modelId="{88894BB1-9464-4F95-B0AD-CAC4E89CF0FE}" type="presOf" srcId="{63BB3D98-CA36-4D09-912B-85FA7D66487D}" destId="{5226F602-CEA1-43F7-A914-5330A994AB6C}" srcOrd="0" destOrd="0" presId="urn:microsoft.com/office/officeart/2005/8/layout/vList2"/>
    <dgm:cxn modelId="{9EF34AC2-CED8-4988-83DA-903A06BBBC0A}" srcId="{2FD2E8DC-434C-4C02-95F8-95C7378F8D1E}" destId="{146506F4-1E85-4C32-8F20-9AB3A4EE212C}" srcOrd="1" destOrd="0" parTransId="{9B57D0C8-25EA-43B5-AB62-F19EEC40AD3D}" sibTransId="{3826216A-6218-49F0-A3B9-183715A7CB6D}"/>
    <dgm:cxn modelId="{894B77D7-9360-4C0D-8610-D6FC0A681DBB}" srcId="{2FD2E8DC-434C-4C02-95F8-95C7378F8D1E}" destId="{0EAF21E7-82A6-4DD4-A0A6-A6471D043829}" srcOrd="3" destOrd="0" parTransId="{2A6E59FD-9635-45C4-9D9A-3EF77C2AE2E8}" sibTransId="{B6D7B59D-5FD8-40E0-9113-685746730164}"/>
    <dgm:cxn modelId="{E91BACD9-C412-4E01-9871-F30A16C886ED}" type="presOf" srcId="{2FD2E8DC-434C-4C02-95F8-95C7378F8D1E}" destId="{97ABED38-5ACB-4E02-B7F3-FE533113C8FA}" srcOrd="0" destOrd="0" presId="urn:microsoft.com/office/officeart/2005/8/layout/vList2"/>
    <dgm:cxn modelId="{822D2CDC-1C21-4D91-A199-6C2D13252D6E}" type="presOf" srcId="{146506F4-1E85-4C32-8F20-9AB3A4EE212C}" destId="{2B8142DD-556F-4412-8A17-9F617536E77F}" srcOrd="0" destOrd="0" presId="urn:microsoft.com/office/officeart/2005/8/layout/vList2"/>
    <dgm:cxn modelId="{EB8DC587-DC14-4E1F-8605-36F4979618FC}" type="presParOf" srcId="{97ABED38-5ACB-4E02-B7F3-FE533113C8FA}" destId="{15F5EEA5-CB58-45C2-853A-526F2E9C51DB}" srcOrd="0" destOrd="0" presId="urn:microsoft.com/office/officeart/2005/8/layout/vList2"/>
    <dgm:cxn modelId="{069DF353-D0BD-49C5-A706-C176C81C515D}" type="presParOf" srcId="{97ABED38-5ACB-4E02-B7F3-FE533113C8FA}" destId="{70783307-F7D4-4ECD-9310-0CFCDB2EEA38}" srcOrd="1" destOrd="0" presId="urn:microsoft.com/office/officeart/2005/8/layout/vList2"/>
    <dgm:cxn modelId="{59296E58-A055-4CEB-9B79-586D95D6882B}" type="presParOf" srcId="{97ABED38-5ACB-4E02-B7F3-FE533113C8FA}" destId="{2B8142DD-556F-4412-8A17-9F617536E77F}" srcOrd="2" destOrd="0" presId="urn:microsoft.com/office/officeart/2005/8/layout/vList2"/>
    <dgm:cxn modelId="{2EB82EFA-6EA4-43E5-B7C8-2EC6FD626735}" type="presParOf" srcId="{97ABED38-5ACB-4E02-B7F3-FE533113C8FA}" destId="{7604F3B4-D469-4C2A-9062-B89B539E3E00}" srcOrd="3" destOrd="0" presId="urn:microsoft.com/office/officeart/2005/8/layout/vList2"/>
    <dgm:cxn modelId="{5FB5C312-1019-44F2-A5DF-67055ABC718A}" type="presParOf" srcId="{97ABED38-5ACB-4E02-B7F3-FE533113C8FA}" destId="{5226F602-CEA1-43F7-A914-5330A994AB6C}" srcOrd="4" destOrd="0" presId="urn:microsoft.com/office/officeart/2005/8/layout/vList2"/>
    <dgm:cxn modelId="{5B068CE7-0118-4F55-928B-6A0E83E8729B}" type="presParOf" srcId="{97ABED38-5ACB-4E02-B7F3-FE533113C8FA}" destId="{47BA0B54-322F-4918-AB7B-E23F97BA1F3F}" srcOrd="5" destOrd="0" presId="urn:microsoft.com/office/officeart/2005/8/layout/vList2"/>
    <dgm:cxn modelId="{C6568DA7-4926-454B-9487-9029B405E95F}" type="presParOf" srcId="{97ABED38-5ACB-4E02-B7F3-FE533113C8FA}" destId="{9AA4B82F-484C-4114-BA53-1DAAE733705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5224F0-B4D3-4DD8-8A9B-404AA6DC3AD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8ADD7A4-DF54-47F3-8975-F02EB485A9EB}">
      <dgm:prSet custT="1"/>
      <dgm:spPr/>
      <dgm:t>
        <a:bodyPr/>
        <a:lstStyle/>
        <a:p>
          <a:r>
            <a:rPr lang="en-US" sz="2400" b="1" i="1" dirty="0"/>
            <a:t>Active Listening </a:t>
          </a:r>
          <a:r>
            <a:rPr lang="en-US" sz="2400" dirty="0"/>
            <a:t>– </a:t>
          </a:r>
          <a:r>
            <a:rPr lang="en-US" sz="2000" dirty="0"/>
            <a:t>Listening and understanding their needs, concerns and aspirations</a:t>
          </a:r>
        </a:p>
      </dgm:t>
    </dgm:pt>
    <dgm:pt modelId="{370A0AAE-96AD-4AEB-A3B0-0D98D8BF1C47}" type="parTrans" cxnId="{B766D62C-BF11-4E9B-8C56-8D1BCDF953D6}">
      <dgm:prSet/>
      <dgm:spPr/>
      <dgm:t>
        <a:bodyPr/>
        <a:lstStyle/>
        <a:p>
          <a:endParaRPr lang="en-US"/>
        </a:p>
      </dgm:t>
    </dgm:pt>
    <dgm:pt modelId="{67736632-E54E-4F28-988F-12545D13F143}" type="sibTrans" cxnId="{B766D62C-BF11-4E9B-8C56-8D1BCDF953D6}">
      <dgm:prSet/>
      <dgm:spPr/>
      <dgm:t>
        <a:bodyPr/>
        <a:lstStyle/>
        <a:p>
          <a:endParaRPr lang="en-US"/>
        </a:p>
      </dgm:t>
    </dgm:pt>
    <dgm:pt modelId="{AD36AD57-C1C0-4EE0-8127-00BB74AE0058}">
      <dgm:prSet custT="1"/>
      <dgm:spPr/>
      <dgm:t>
        <a:bodyPr/>
        <a:lstStyle/>
        <a:p>
          <a:r>
            <a:rPr lang="en-US" sz="2400" b="1" i="1" dirty="0"/>
            <a:t>Empathy-</a:t>
          </a:r>
        </a:p>
        <a:p>
          <a:r>
            <a:rPr lang="en-US" sz="2000" dirty="0"/>
            <a:t> Acknowledge their perspective</a:t>
          </a:r>
        </a:p>
      </dgm:t>
    </dgm:pt>
    <dgm:pt modelId="{F75BDCCC-5D92-47A6-99B0-BFB17C3CD769}" type="parTrans" cxnId="{1028B775-1D6F-4B35-8174-130BF14D71E6}">
      <dgm:prSet/>
      <dgm:spPr/>
      <dgm:t>
        <a:bodyPr/>
        <a:lstStyle/>
        <a:p>
          <a:endParaRPr lang="en-US"/>
        </a:p>
      </dgm:t>
    </dgm:pt>
    <dgm:pt modelId="{E9CD94A0-0DDB-441A-A60E-660DBE363063}" type="sibTrans" cxnId="{1028B775-1D6F-4B35-8174-130BF14D71E6}">
      <dgm:prSet/>
      <dgm:spPr/>
      <dgm:t>
        <a:bodyPr/>
        <a:lstStyle/>
        <a:p>
          <a:endParaRPr lang="en-US"/>
        </a:p>
      </dgm:t>
    </dgm:pt>
    <dgm:pt modelId="{F01ADF83-2DFC-4EE9-8A4D-7F2B9344365B}">
      <dgm:prSet custT="1"/>
      <dgm:spPr/>
      <dgm:t>
        <a:bodyPr/>
        <a:lstStyle/>
        <a:p>
          <a:r>
            <a:rPr lang="en-US" sz="2400" b="1" i="1" dirty="0"/>
            <a:t>Clear Communication- </a:t>
          </a:r>
        </a:p>
        <a:p>
          <a:r>
            <a:rPr lang="en-US" sz="2400" b="1" i="1" dirty="0"/>
            <a:t> </a:t>
          </a:r>
          <a:r>
            <a:rPr lang="en-US" sz="2000" dirty="0"/>
            <a:t>Be specific and clear on the process and encourage conversation. </a:t>
          </a:r>
        </a:p>
      </dgm:t>
    </dgm:pt>
    <dgm:pt modelId="{248BD498-EFD5-4DE9-9555-745752EE7029}" type="parTrans" cxnId="{E747A792-725C-49A6-8494-20E0528AF802}">
      <dgm:prSet/>
      <dgm:spPr/>
      <dgm:t>
        <a:bodyPr/>
        <a:lstStyle/>
        <a:p>
          <a:endParaRPr lang="en-US"/>
        </a:p>
      </dgm:t>
    </dgm:pt>
    <dgm:pt modelId="{227EEFC4-6C33-4CBA-97D8-2BFCB0E42059}" type="sibTrans" cxnId="{E747A792-725C-49A6-8494-20E0528AF802}">
      <dgm:prSet/>
      <dgm:spPr/>
      <dgm:t>
        <a:bodyPr/>
        <a:lstStyle/>
        <a:p>
          <a:endParaRPr lang="en-US"/>
        </a:p>
      </dgm:t>
    </dgm:pt>
    <dgm:pt modelId="{D724C842-A041-4A18-9CCA-FF5FF3D433AC}">
      <dgm:prSet custT="1"/>
      <dgm:spPr/>
      <dgm:t>
        <a:bodyPr/>
        <a:lstStyle/>
        <a:p>
          <a:r>
            <a:rPr lang="en-US" sz="2400" b="1" i="1" dirty="0"/>
            <a:t>Build Trust- </a:t>
          </a:r>
        </a:p>
        <a:p>
          <a:r>
            <a:rPr lang="en-US" sz="2000" dirty="0"/>
            <a:t>Be reliable, Let the families know you are here to help</a:t>
          </a:r>
          <a:r>
            <a:rPr lang="en-US" sz="2400" dirty="0"/>
            <a:t>. </a:t>
          </a:r>
        </a:p>
      </dgm:t>
    </dgm:pt>
    <dgm:pt modelId="{163CEC7D-B45B-40D5-8A42-FE1E2284D9D1}" type="parTrans" cxnId="{C24D4291-AAD6-42C5-BEA3-A93310E0CB50}">
      <dgm:prSet/>
      <dgm:spPr/>
      <dgm:t>
        <a:bodyPr/>
        <a:lstStyle/>
        <a:p>
          <a:endParaRPr lang="en-US"/>
        </a:p>
      </dgm:t>
    </dgm:pt>
    <dgm:pt modelId="{B921B764-F1FF-42CB-822F-0298FAAE4ACE}" type="sibTrans" cxnId="{C24D4291-AAD6-42C5-BEA3-A93310E0CB50}">
      <dgm:prSet/>
      <dgm:spPr/>
      <dgm:t>
        <a:bodyPr/>
        <a:lstStyle/>
        <a:p>
          <a:endParaRPr lang="en-US"/>
        </a:p>
      </dgm:t>
    </dgm:pt>
    <dgm:pt modelId="{9958DD1A-1453-425E-BE76-47F498E52DFA}">
      <dgm:prSet custT="1"/>
      <dgm:spPr/>
      <dgm:t>
        <a:bodyPr/>
        <a:lstStyle/>
        <a:p>
          <a:r>
            <a:rPr lang="en-US" sz="2400" b="1" i="1" dirty="0"/>
            <a:t>Patience-</a:t>
          </a:r>
          <a:r>
            <a:rPr lang="en-US" sz="2500" dirty="0"/>
            <a:t> </a:t>
          </a:r>
        </a:p>
        <a:p>
          <a:r>
            <a:rPr lang="en-US" sz="2000" dirty="0"/>
            <a:t>Its hard making changes, encourage but be flexible </a:t>
          </a:r>
        </a:p>
      </dgm:t>
    </dgm:pt>
    <dgm:pt modelId="{44A760E0-F131-41A2-9886-98EADEA820E8}" type="parTrans" cxnId="{025DB1C4-EC9D-4598-A338-8E9F690D51A2}">
      <dgm:prSet/>
      <dgm:spPr/>
      <dgm:t>
        <a:bodyPr/>
        <a:lstStyle/>
        <a:p>
          <a:endParaRPr lang="en-US"/>
        </a:p>
      </dgm:t>
    </dgm:pt>
    <dgm:pt modelId="{0B1EF664-CA73-4FD7-ACC5-76BCDE8A89B4}" type="sibTrans" cxnId="{025DB1C4-EC9D-4598-A338-8E9F690D51A2}">
      <dgm:prSet/>
      <dgm:spPr/>
      <dgm:t>
        <a:bodyPr/>
        <a:lstStyle/>
        <a:p>
          <a:endParaRPr lang="en-US"/>
        </a:p>
      </dgm:t>
    </dgm:pt>
    <dgm:pt modelId="{45E30AC5-5A80-4A13-BDC9-2BDC0F7A12F8}" type="pres">
      <dgm:prSet presAssocID="{235224F0-B4D3-4DD8-8A9B-404AA6DC3ADC}" presName="diagram" presStyleCnt="0">
        <dgm:presLayoutVars>
          <dgm:dir/>
          <dgm:resizeHandles val="exact"/>
        </dgm:presLayoutVars>
      </dgm:prSet>
      <dgm:spPr/>
    </dgm:pt>
    <dgm:pt modelId="{5FFAA38E-09C5-4933-BD10-DA0232A4A01C}" type="pres">
      <dgm:prSet presAssocID="{48ADD7A4-DF54-47F3-8975-F02EB485A9EB}" presName="node" presStyleLbl="node1" presStyleIdx="0" presStyleCnt="5" custScaleX="109405" custScaleY="111467" custLinFactNeighborX="3371" custLinFactNeighborY="3947">
        <dgm:presLayoutVars>
          <dgm:bulletEnabled val="1"/>
        </dgm:presLayoutVars>
      </dgm:prSet>
      <dgm:spPr/>
    </dgm:pt>
    <dgm:pt modelId="{F149A8FA-2659-4D6D-97C0-4AEBEFD9692D}" type="pres">
      <dgm:prSet presAssocID="{67736632-E54E-4F28-988F-12545D13F143}" presName="sibTrans" presStyleCnt="0"/>
      <dgm:spPr/>
    </dgm:pt>
    <dgm:pt modelId="{DA2C5A09-4556-4B3F-8F5C-FE42A5F92A8C}" type="pres">
      <dgm:prSet presAssocID="{AD36AD57-C1C0-4EE0-8127-00BB74AE0058}" presName="node" presStyleLbl="node1" presStyleIdx="1" presStyleCnt="5" custScaleX="110686" custScaleY="118722" custLinFactNeighborX="7531" custLinFactNeighborY="3947">
        <dgm:presLayoutVars>
          <dgm:bulletEnabled val="1"/>
        </dgm:presLayoutVars>
      </dgm:prSet>
      <dgm:spPr/>
    </dgm:pt>
    <dgm:pt modelId="{AAFA08C8-5DFE-47F2-9783-9E48CEC64315}" type="pres">
      <dgm:prSet presAssocID="{E9CD94A0-0DDB-441A-A60E-660DBE363063}" presName="sibTrans" presStyleCnt="0"/>
      <dgm:spPr/>
    </dgm:pt>
    <dgm:pt modelId="{D3591485-A3EE-4082-A3A8-FA1923EBF56C}" type="pres">
      <dgm:prSet presAssocID="{F01ADF83-2DFC-4EE9-8A4D-7F2B9344365B}" presName="node" presStyleLbl="node1" presStyleIdx="2" presStyleCnt="5" custScaleX="113671" custScaleY="119127" custLinFactNeighborX="9944" custLinFactNeighborY="3947">
        <dgm:presLayoutVars>
          <dgm:bulletEnabled val="1"/>
        </dgm:presLayoutVars>
      </dgm:prSet>
      <dgm:spPr/>
    </dgm:pt>
    <dgm:pt modelId="{414EE94E-F2C8-41B7-8F1D-64944EBB418F}" type="pres">
      <dgm:prSet presAssocID="{227EEFC4-6C33-4CBA-97D8-2BFCB0E42059}" presName="sibTrans" presStyleCnt="0"/>
      <dgm:spPr/>
    </dgm:pt>
    <dgm:pt modelId="{E296BA82-F054-4458-9F23-72AEE0A4AD2B}" type="pres">
      <dgm:prSet presAssocID="{D724C842-A041-4A18-9CCA-FF5FF3D433AC}" presName="node" presStyleLbl="node1" presStyleIdx="3" presStyleCnt="5" custScaleX="112523" custScaleY="118163" custLinFactNeighborX="7605" custLinFactNeighborY="-5698">
        <dgm:presLayoutVars>
          <dgm:bulletEnabled val="1"/>
        </dgm:presLayoutVars>
      </dgm:prSet>
      <dgm:spPr/>
    </dgm:pt>
    <dgm:pt modelId="{9E1726CF-E968-4CBD-98E6-9785D053854A}" type="pres">
      <dgm:prSet presAssocID="{B921B764-F1FF-42CB-822F-0298FAAE4ACE}" presName="sibTrans" presStyleCnt="0"/>
      <dgm:spPr/>
    </dgm:pt>
    <dgm:pt modelId="{7FF1F4A6-6A73-448C-A380-91951E099537}" type="pres">
      <dgm:prSet presAssocID="{9958DD1A-1453-425E-BE76-47F498E52DFA}" presName="node" presStyleLbl="node1" presStyleIdx="4" presStyleCnt="5" custScaleX="107041" custScaleY="121661" custLinFactNeighborX="18626" custLinFactNeighborY="-6256">
        <dgm:presLayoutVars>
          <dgm:bulletEnabled val="1"/>
        </dgm:presLayoutVars>
      </dgm:prSet>
      <dgm:spPr/>
    </dgm:pt>
  </dgm:ptLst>
  <dgm:cxnLst>
    <dgm:cxn modelId="{9EB4F317-95A1-4796-83F1-10A53791A147}" type="presOf" srcId="{D724C842-A041-4A18-9CCA-FF5FF3D433AC}" destId="{E296BA82-F054-4458-9F23-72AEE0A4AD2B}" srcOrd="0" destOrd="0" presId="urn:microsoft.com/office/officeart/2005/8/layout/default"/>
    <dgm:cxn modelId="{B766D62C-BF11-4E9B-8C56-8D1BCDF953D6}" srcId="{235224F0-B4D3-4DD8-8A9B-404AA6DC3ADC}" destId="{48ADD7A4-DF54-47F3-8975-F02EB485A9EB}" srcOrd="0" destOrd="0" parTransId="{370A0AAE-96AD-4AEB-A3B0-0D98D8BF1C47}" sibTransId="{67736632-E54E-4F28-988F-12545D13F143}"/>
    <dgm:cxn modelId="{0020954D-131F-4867-95F7-292C9BD85147}" type="presOf" srcId="{235224F0-B4D3-4DD8-8A9B-404AA6DC3ADC}" destId="{45E30AC5-5A80-4A13-BDC9-2BDC0F7A12F8}" srcOrd="0" destOrd="0" presId="urn:microsoft.com/office/officeart/2005/8/layout/default"/>
    <dgm:cxn modelId="{1028B775-1D6F-4B35-8174-130BF14D71E6}" srcId="{235224F0-B4D3-4DD8-8A9B-404AA6DC3ADC}" destId="{AD36AD57-C1C0-4EE0-8127-00BB74AE0058}" srcOrd="1" destOrd="0" parTransId="{F75BDCCC-5D92-47A6-99B0-BFB17C3CD769}" sibTransId="{E9CD94A0-0DDB-441A-A60E-660DBE363063}"/>
    <dgm:cxn modelId="{C24D4291-AAD6-42C5-BEA3-A93310E0CB50}" srcId="{235224F0-B4D3-4DD8-8A9B-404AA6DC3ADC}" destId="{D724C842-A041-4A18-9CCA-FF5FF3D433AC}" srcOrd="3" destOrd="0" parTransId="{163CEC7D-B45B-40D5-8A42-FE1E2284D9D1}" sibTransId="{B921B764-F1FF-42CB-822F-0298FAAE4ACE}"/>
    <dgm:cxn modelId="{E747A792-725C-49A6-8494-20E0528AF802}" srcId="{235224F0-B4D3-4DD8-8A9B-404AA6DC3ADC}" destId="{F01ADF83-2DFC-4EE9-8A4D-7F2B9344365B}" srcOrd="2" destOrd="0" parTransId="{248BD498-EFD5-4DE9-9555-745752EE7029}" sibTransId="{227EEFC4-6C33-4CBA-97D8-2BFCB0E42059}"/>
    <dgm:cxn modelId="{9D18D49E-4AE9-4D30-B4AF-1E5929D6BAD0}" type="presOf" srcId="{F01ADF83-2DFC-4EE9-8A4D-7F2B9344365B}" destId="{D3591485-A3EE-4082-A3A8-FA1923EBF56C}" srcOrd="0" destOrd="0" presId="urn:microsoft.com/office/officeart/2005/8/layout/default"/>
    <dgm:cxn modelId="{FDF001A9-2016-41C5-B613-5FBE24DD678D}" type="presOf" srcId="{48ADD7A4-DF54-47F3-8975-F02EB485A9EB}" destId="{5FFAA38E-09C5-4933-BD10-DA0232A4A01C}" srcOrd="0" destOrd="0" presId="urn:microsoft.com/office/officeart/2005/8/layout/default"/>
    <dgm:cxn modelId="{E596A8AC-2B3D-4681-A5F4-A96200A14F36}" type="presOf" srcId="{9958DD1A-1453-425E-BE76-47F498E52DFA}" destId="{7FF1F4A6-6A73-448C-A380-91951E099537}" srcOrd="0" destOrd="0" presId="urn:microsoft.com/office/officeart/2005/8/layout/default"/>
    <dgm:cxn modelId="{BFC858B7-57F5-45B0-A927-83A522F4501D}" type="presOf" srcId="{AD36AD57-C1C0-4EE0-8127-00BB74AE0058}" destId="{DA2C5A09-4556-4B3F-8F5C-FE42A5F92A8C}" srcOrd="0" destOrd="0" presId="urn:microsoft.com/office/officeart/2005/8/layout/default"/>
    <dgm:cxn modelId="{025DB1C4-EC9D-4598-A338-8E9F690D51A2}" srcId="{235224F0-B4D3-4DD8-8A9B-404AA6DC3ADC}" destId="{9958DD1A-1453-425E-BE76-47F498E52DFA}" srcOrd="4" destOrd="0" parTransId="{44A760E0-F131-41A2-9886-98EADEA820E8}" sibTransId="{0B1EF664-CA73-4FD7-ACC5-76BCDE8A89B4}"/>
    <dgm:cxn modelId="{927B7680-0E53-45D3-B7B6-6A92EB667FE2}" type="presParOf" srcId="{45E30AC5-5A80-4A13-BDC9-2BDC0F7A12F8}" destId="{5FFAA38E-09C5-4933-BD10-DA0232A4A01C}" srcOrd="0" destOrd="0" presId="urn:microsoft.com/office/officeart/2005/8/layout/default"/>
    <dgm:cxn modelId="{C1092311-C818-4210-ACCB-A4C6A2DDF12F}" type="presParOf" srcId="{45E30AC5-5A80-4A13-BDC9-2BDC0F7A12F8}" destId="{F149A8FA-2659-4D6D-97C0-4AEBEFD9692D}" srcOrd="1" destOrd="0" presId="urn:microsoft.com/office/officeart/2005/8/layout/default"/>
    <dgm:cxn modelId="{CB1CC79E-292F-4EB2-BA18-2E27DDAD0A28}" type="presParOf" srcId="{45E30AC5-5A80-4A13-BDC9-2BDC0F7A12F8}" destId="{DA2C5A09-4556-4B3F-8F5C-FE42A5F92A8C}" srcOrd="2" destOrd="0" presId="urn:microsoft.com/office/officeart/2005/8/layout/default"/>
    <dgm:cxn modelId="{D593482C-EF68-4CD1-9218-693E2C002116}" type="presParOf" srcId="{45E30AC5-5A80-4A13-BDC9-2BDC0F7A12F8}" destId="{AAFA08C8-5DFE-47F2-9783-9E48CEC64315}" srcOrd="3" destOrd="0" presId="urn:microsoft.com/office/officeart/2005/8/layout/default"/>
    <dgm:cxn modelId="{9A869C08-F4F4-4D12-90EE-287BDE422887}" type="presParOf" srcId="{45E30AC5-5A80-4A13-BDC9-2BDC0F7A12F8}" destId="{D3591485-A3EE-4082-A3A8-FA1923EBF56C}" srcOrd="4" destOrd="0" presId="urn:microsoft.com/office/officeart/2005/8/layout/default"/>
    <dgm:cxn modelId="{A71AC57F-BEED-4938-9867-AF90554EE9B4}" type="presParOf" srcId="{45E30AC5-5A80-4A13-BDC9-2BDC0F7A12F8}" destId="{414EE94E-F2C8-41B7-8F1D-64944EBB418F}" srcOrd="5" destOrd="0" presId="urn:microsoft.com/office/officeart/2005/8/layout/default"/>
    <dgm:cxn modelId="{EA738857-76E4-430A-AE01-55C2EAD9FC9F}" type="presParOf" srcId="{45E30AC5-5A80-4A13-BDC9-2BDC0F7A12F8}" destId="{E296BA82-F054-4458-9F23-72AEE0A4AD2B}" srcOrd="6" destOrd="0" presId="urn:microsoft.com/office/officeart/2005/8/layout/default"/>
    <dgm:cxn modelId="{F7D9937A-0412-40BF-BB75-136BEC07B616}" type="presParOf" srcId="{45E30AC5-5A80-4A13-BDC9-2BDC0F7A12F8}" destId="{9E1726CF-E968-4CBD-98E6-9785D053854A}" srcOrd="7" destOrd="0" presId="urn:microsoft.com/office/officeart/2005/8/layout/default"/>
    <dgm:cxn modelId="{5DD90C2A-8478-41DC-8A05-2B41A4D4F541}" type="presParOf" srcId="{45E30AC5-5A80-4A13-BDC9-2BDC0F7A12F8}" destId="{7FF1F4A6-6A73-448C-A380-91951E09953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E41FC6-23C6-4135-AD4D-828999A5EC8C}" type="doc">
      <dgm:prSet loTypeId="urn:microsoft.com/office/officeart/2005/8/layout/matrix3" loCatId="matrix" qsTypeId="urn:microsoft.com/office/officeart/2005/8/quickstyle/simple1" qsCatId="simple" csTypeId="urn:microsoft.com/office/officeart/2005/8/colors/colorful5" csCatId="colorful"/>
      <dgm:spPr/>
      <dgm:t>
        <a:bodyPr/>
        <a:lstStyle/>
        <a:p>
          <a:endParaRPr lang="en-US"/>
        </a:p>
      </dgm:t>
    </dgm:pt>
    <dgm:pt modelId="{0E52E4F0-1ED5-415D-87A1-4728AF361AEA}">
      <dgm:prSet/>
      <dgm:spPr/>
      <dgm:t>
        <a:bodyPr/>
        <a:lstStyle/>
        <a:p>
          <a:r>
            <a:rPr lang="en-US"/>
            <a:t>Open ended questions</a:t>
          </a:r>
        </a:p>
      </dgm:t>
    </dgm:pt>
    <dgm:pt modelId="{089D83A5-33B7-4024-BEDE-4DDCF6AEA0E3}" type="parTrans" cxnId="{8F2058D1-FCB7-4633-9D80-B0CDBDC8D722}">
      <dgm:prSet/>
      <dgm:spPr/>
      <dgm:t>
        <a:bodyPr/>
        <a:lstStyle/>
        <a:p>
          <a:endParaRPr lang="en-US"/>
        </a:p>
      </dgm:t>
    </dgm:pt>
    <dgm:pt modelId="{13E423AA-D5E2-44BC-9683-0FA6DF513F49}" type="sibTrans" cxnId="{8F2058D1-FCB7-4633-9D80-B0CDBDC8D722}">
      <dgm:prSet/>
      <dgm:spPr/>
      <dgm:t>
        <a:bodyPr/>
        <a:lstStyle/>
        <a:p>
          <a:endParaRPr lang="en-US"/>
        </a:p>
      </dgm:t>
    </dgm:pt>
    <dgm:pt modelId="{BB0262A5-E301-427C-ADE9-C1ADAE9143F0}">
      <dgm:prSet/>
      <dgm:spPr/>
      <dgm:t>
        <a:bodyPr/>
        <a:lstStyle/>
        <a:p>
          <a:r>
            <a:rPr lang="en-US"/>
            <a:t>Affirmations</a:t>
          </a:r>
        </a:p>
      </dgm:t>
    </dgm:pt>
    <dgm:pt modelId="{06085091-04A3-4EA1-B5D8-CB1B041BF076}" type="parTrans" cxnId="{4CBCD1D1-AFD4-4134-B46A-A17E54C8DBE2}">
      <dgm:prSet/>
      <dgm:spPr/>
      <dgm:t>
        <a:bodyPr/>
        <a:lstStyle/>
        <a:p>
          <a:endParaRPr lang="en-US"/>
        </a:p>
      </dgm:t>
    </dgm:pt>
    <dgm:pt modelId="{09593539-E128-4BA9-9D3F-BF5BFC3ED4BA}" type="sibTrans" cxnId="{4CBCD1D1-AFD4-4134-B46A-A17E54C8DBE2}">
      <dgm:prSet/>
      <dgm:spPr/>
      <dgm:t>
        <a:bodyPr/>
        <a:lstStyle/>
        <a:p>
          <a:endParaRPr lang="en-US"/>
        </a:p>
      </dgm:t>
    </dgm:pt>
    <dgm:pt modelId="{F361112D-BE79-4082-92A5-C43376CD8573}">
      <dgm:prSet/>
      <dgm:spPr/>
      <dgm:t>
        <a:bodyPr/>
        <a:lstStyle/>
        <a:p>
          <a:r>
            <a:rPr lang="en-US"/>
            <a:t>Reflections</a:t>
          </a:r>
        </a:p>
      </dgm:t>
    </dgm:pt>
    <dgm:pt modelId="{E995B39B-D48B-4880-88E2-5BE20D5DD707}" type="parTrans" cxnId="{7D9BF0B3-9AD6-41AD-A18C-DC8664B19A8E}">
      <dgm:prSet/>
      <dgm:spPr/>
      <dgm:t>
        <a:bodyPr/>
        <a:lstStyle/>
        <a:p>
          <a:endParaRPr lang="en-US"/>
        </a:p>
      </dgm:t>
    </dgm:pt>
    <dgm:pt modelId="{07B00F39-1FA3-41B7-BD0B-E3790F4B80F2}" type="sibTrans" cxnId="{7D9BF0B3-9AD6-41AD-A18C-DC8664B19A8E}">
      <dgm:prSet/>
      <dgm:spPr/>
      <dgm:t>
        <a:bodyPr/>
        <a:lstStyle/>
        <a:p>
          <a:endParaRPr lang="en-US"/>
        </a:p>
      </dgm:t>
    </dgm:pt>
    <dgm:pt modelId="{0FEB38C1-62F9-4062-AD90-62C34D10B43F}">
      <dgm:prSet/>
      <dgm:spPr/>
      <dgm:t>
        <a:bodyPr/>
        <a:lstStyle/>
        <a:p>
          <a:r>
            <a:rPr lang="en-US"/>
            <a:t>Summaries</a:t>
          </a:r>
        </a:p>
      </dgm:t>
    </dgm:pt>
    <dgm:pt modelId="{FF0E320B-D310-45B9-831D-4B856F65E6DE}" type="parTrans" cxnId="{F62E5305-5E45-44C8-90C7-AAE7AC7ED7F5}">
      <dgm:prSet/>
      <dgm:spPr/>
      <dgm:t>
        <a:bodyPr/>
        <a:lstStyle/>
        <a:p>
          <a:endParaRPr lang="en-US"/>
        </a:p>
      </dgm:t>
    </dgm:pt>
    <dgm:pt modelId="{8D90F52E-EB92-4EBE-9FB0-EEFA267FE2DF}" type="sibTrans" cxnId="{F62E5305-5E45-44C8-90C7-AAE7AC7ED7F5}">
      <dgm:prSet/>
      <dgm:spPr/>
      <dgm:t>
        <a:bodyPr/>
        <a:lstStyle/>
        <a:p>
          <a:endParaRPr lang="en-US"/>
        </a:p>
      </dgm:t>
    </dgm:pt>
    <dgm:pt modelId="{D3021317-5633-4A5D-AE97-C260E61281F8}" type="pres">
      <dgm:prSet presAssocID="{60E41FC6-23C6-4135-AD4D-828999A5EC8C}" presName="matrix" presStyleCnt="0">
        <dgm:presLayoutVars>
          <dgm:chMax val="1"/>
          <dgm:dir/>
          <dgm:resizeHandles val="exact"/>
        </dgm:presLayoutVars>
      </dgm:prSet>
      <dgm:spPr/>
    </dgm:pt>
    <dgm:pt modelId="{AF4CD2D1-A12D-4BC2-811D-AA84D8FA926A}" type="pres">
      <dgm:prSet presAssocID="{60E41FC6-23C6-4135-AD4D-828999A5EC8C}" presName="diamond" presStyleLbl="bgShp" presStyleIdx="0" presStyleCnt="1"/>
      <dgm:spPr/>
    </dgm:pt>
    <dgm:pt modelId="{C24681DD-47E0-44B0-8AAD-3D49F0D98769}" type="pres">
      <dgm:prSet presAssocID="{60E41FC6-23C6-4135-AD4D-828999A5EC8C}" presName="quad1" presStyleLbl="node1" presStyleIdx="0" presStyleCnt="4">
        <dgm:presLayoutVars>
          <dgm:chMax val="0"/>
          <dgm:chPref val="0"/>
          <dgm:bulletEnabled val="1"/>
        </dgm:presLayoutVars>
      </dgm:prSet>
      <dgm:spPr/>
    </dgm:pt>
    <dgm:pt modelId="{32EB7972-FF94-4E11-8C22-A1348AD6E93E}" type="pres">
      <dgm:prSet presAssocID="{60E41FC6-23C6-4135-AD4D-828999A5EC8C}" presName="quad2" presStyleLbl="node1" presStyleIdx="1" presStyleCnt="4">
        <dgm:presLayoutVars>
          <dgm:chMax val="0"/>
          <dgm:chPref val="0"/>
          <dgm:bulletEnabled val="1"/>
        </dgm:presLayoutVars>
      </dgm:prSet>
      <dgm:spPr/>
    </dgm:pt>
    <dgm:pt modelId="{38A2CD95-F078-4726-8CDB-F72FCAA7B3DC}" type="pres">
      <dgm:prSet presAssocID="{60E41FC6-23C6-4135-AD4D-828999A5EC8C}" presName="quad3" presStyleLbl="node1" presStyleIdx="2" presStyleCnt="4">
        <dgm:presLayoutVars>
          <dgm:chMax val="0"/>
          <dgm:chPref val="0"/>
          <dgm:bulletEnabled val="1"/>
        </dgm:presLayoutVars>
      </dgm:prSet>
      <dgm:spPr/>
    </dgm:pt>
    <dgm:pt modelId="{469E8733-EA65-42B1-851C-817AF0E45253}" type="pres">
      <dgm:prSet presAssocID="{60E41FC6-23C6-4135-AD4D-828999A5EC8C}" presName="quad4" presStyleLbl="node1" presStyleIdx="3" presStyleCnt="4">
        <dgm:presLayoutVars>
          <dgm:chMax val="0"/>
          <dgm:chPref val="0"/>
          <dgm:bulletEnabled val="1"/>
        </dgm:presLayoutVars>
      </dgm:prSet>
      <dgm:spPr/>
    </dgm:pt>
  </dgm:ptLst>
  <dgm:cxnLst>
    <dgm:cxn modelId="{F62E5305-5E45-44C8-90C7-AAE7AC7ED7F5}" srcId="{60E41FC6-23C6-4135-AD4D-828999A5EC8C}" destId="{0FEB38C1-62F9-4062-AD90-62C34D10B43F}" srcOrd="3" destOrd="0" parTransId="{FF0E320B-D310-45B9-831D-4B856F65E6DE}" sibTransId="{8D90F52E-EB92-4EBE-9FB0-EEFA267FE2DF}"/>
    <dgm:cxn modelId="{BCE12658-D9A0-4BA3-B287-D8881BF5EE9B}" type="presOf" srcId="{BB0262A5-E301-427C-ADE9-C1ADAE9143F0}" destId="{32EB7972-FF94-4E11-8C22-A1348AD6E93E}" srcOrd="0" destOrd="0" presId="urn:microsoft.com/office/officeart/2005/8/layout/matrix3"/>
    <dgm:cxn modelId="{68E05997-E9B9-40E2-932A-F9477D79B201}" type="presOf" srcId="{60E41FC6-23C6-4135-AD4D-828999A5EC8C}" destId="{D3021317-5633-4A5D-AE97-C260E61281F8}" srcOrd="0" destOrd="0" presId="urn:microsoft.com/office/officeart/2005/8/layout/matrix3"/>
    <dgm:cxn modelId="{7D9BF0B3-9AD6-41AD-A18C-DC8664B19A8E}" srcId="{60E41FC6-23C6-4135-AD4D-828999A5EC8C}" destId="{F361112D-BE79-4082-92A5-C43376CD8573}" srcOrd="2" destOrd="0" parTransId="{E995B39B-D48B-4880-88E2-5BE20D5DD707}" sibTransId="{07B00F39-1FA3-41B7-BD0B-E3790F4B80F2}"/>
    <dgm:cxn modelId="{CEF0D6C3-3717-481A-BE57-4901BCBCE957}" type="presOf" srcId="{0FEB38C1-62F9-4062-AD90-62C34D10B43F}" destId="{469E8733-EA65-42B1-851C-817AF0E45253}" srcOrd="0" destOrd="0" presId="urn:microsoft.com/office/officeart/2005/8/layout/matrix3"/>
    <dgm:cxn modelId="{8F2058D1-FCB7-4633-9D80-B0CDBDC8D722}" srcId="{60E41FC6-23C6-4135-AD4D-828999A5EC8C}" destId="{0E52E4F0-1ED5-415D-87A1-4728AF361AEA}" srcOrd="0" destOrd="0" parTransId="{089D83A5-33B7-4024-BEDE-4DDCF6AEA0E3}" sibTransId="{13E423AA-D5E2-44BC-9683-0FA6DF513F49}"/>
    <dgm:cxn modelId="{4CBCD1D1-AFD4-4134-B46A-A17E54C8DBE2}" srcId="{60E41FC6-23C6-4135-AD4D-828999A5EC8C}" destId="{BB0262A5-E301-427C-ADE9-C1ADAE9143F0}" srcOrd="1" destOrd="0" parTransId="{06085091-04A3-4EA1-B5D8-CB1B041BF076}" sibTransId="{09593539-E128-4BA9-9D3F-BF5BFC3ED4BA}"/>
    <dgm:cxn modelId="{8800FBD4-4062-46DC-A072-4CDD1B9E492F}" type="presOf" srcId="{F361112D-BE79-4082-92A5-C43376CD8573}" destId="{38A2CD95-F078-4726-8CDB-F72FCAA7B3DC}" srcOrd="0" destOrd="0" presId="urn:microsoft.com/office/officeart/2005/8/layout/matrix3"/>
    <dgm:cxn modelId="{8B8C0EE5-19B9-4D80-BCC3-93D61F25655E}" type="presOf" srcId="{0E52E4F0-1ED5-415D-87A1-4728AF361AEA}" destId="{C24681DD-47E0-44B0-8AAD-3D49F0D98769}" srcOrd="0" destOrd="0" presId="urn:microsoft.com/office/officeart/2005/8/layout/matrix3"/>
    <dgm:cxn modelId="{9E4C620D-D2F1-4C06-B7D3-697F8796C5A1}" type="presParOf" srcId="{D3021317-5633-4A5D-AE97-C260E61281F8}" destId="{AF4CD2D1-A12D-4BC2-811D-AA84D8FA926A}" srcOrd="0" destOrd="0" presId="urn:microsoft.com/office/officeart/2005/8/layout/matrix3"/>
    <dgm:cxn modelId="{6B9BDD6C-6B32-45B2-BAD0-3C4080F808CA}" type="presParOf" srcId="{D3021317-5633-4A5D-AE97-C260E61281F8}" destId="{C24681DD-47E0-44B0-8AAD-3D49F0D98769}" srcOrd="1" destOrd="0" presId="urn:microsoft.com/office/officeart/2005/8/layout/matrix3"/>
    <dgm:cxn modelId="{7AD4623C-FE32-451B-9930-95CD877ED229}" type="presParOf" srcId="{D3021317-5633-4A5D-AE97-C260E61281F8}" destId="{32EB7972-FF94-4E11-8C22-A1348AD6E93E}" srcOrd="2" destOrd="0" presId="urn:microsoft.com/office/officeart/2005/8/layout/matrix3"/>
    <dgm:cxn modelId="{61A4B231-9A0E-4629-B8E7-25FBC5B2296E}" type="presParOf" srcId="{D3021317-5633-4A5D-AE97-C260E61281F8}" destId="{38A2CD95-F078-4726-8CDB-F72FCAA7B3DC}" srcOrd="3" destOrd="0" presId="urn:microsoft.com/office/officeart/2005/8/layout/matrix3"/>
    <dgm:cxn modelId="{BE0973CC-3A49-46A1-899F-EE287D18F3CD}" type="presParOf" srcId="{D3021317-5633-4A5D-AE97-C260E61281F8}" destId="{469E8733-EA65-42B1-851C-817AF0E4525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8354EA-F7AD-49CD-80E2-F0241C5B9FC8}"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F8353EFD-33F3-443D-90EA-E85498509441}">
      <dgm:prSet/>
      <dgm:spPr/>
      <dgm:t>
        <a:bodyPr/>
        <a:lstStyle/>
        <a:p>
          <a:r>
            <a:rPr lang="en-US"/>
            <a:t>Overwhelmed or Stress</a:t>
          </a:r>
        </a:p>
      </dgm:t>
    </dgm:pt>
    <dgm:pt modelId="{AB2808A6-38C2-4298-893D-B9C51EE5B1D2}" type="parTrans" cxnId="{30D925CC-DCFE-47D9-BB3E-5DAA822F64B0}">
      <dgm:prSet/>
      <dgm:spPr/>
      <dgm:t>
        <a:bodyPr/>
        <a:lstStyle/>
        <a:p>
          <a:endParaRPr lang="en-US"/>
        </a:p>
      </dgm:t>
    </dgm:pt>
    <dgm:pt modelId="{BF4999FA-BC05-48D9-9309-3543DC3353EC}" type="sibTrans" cxnId="{30D925CC-DCFE-47D9-BB3E-5DAA822F64B0}">
      <dgm:prSet/>
      <dgm:spPr/>
      <dgm:t>
        <a:bodyPr/>
        <a:lstStyle/>
        <a:p>
          <a:endParaRPr lang="en-US"/>
        </a:p>
      </dgm:t>
    </dgm:pt>
    <dgm:pt modelId="{9F27DA32-EBCC-4674-A2D0-296F4A6F6E04}">
      <dgm:prSet/>
      <dgm:spPr/>
      <dgm:t>
        <a:bodyPr/>
        <a:lstStyle/>
        <a:p>
          <a:r>
            <a:rPr lang="en-US"/>
            <a:t>Acknowledgment, Empathy, Be flexible.</a:t>
          </a:r>
        </a:p>
      </dgm:t>
    </dgm:pt>
    <dgm:pt modelId="{3FDB2544-9C53-4E37-B368-99601A53DF60}" type="parTrans" cxnId="{B7EB5802-874C-415D-95E3-F7FF5BC44D9C}">
      <dgm:prSet/>
      <dgm:spPr/>
      <dgm:t>
        <a:bodyPr/>
        <a:lstStyle/>
        <a:p>
          <a:endParaRPr lang="en-US"/>
        </a:p>
      </dgm:t>
    </dgm:pt>
    <dgm:pt modelId="{5A9859F4-9E15-4F57-B1C3-585E78B48DA4}" type="sibTrans" cxnId="{B7EB5802-874C-415D-95E3-F7FF5BC44D9C}">
      <dgm:prSet/>
      <dgm:spPr/>
      <dgm:t>
        <a:bodyPr/>
        <a:lstStyle/>
        <a:p>
          <a:endParaRPr lang="en-US"/>
        </a:p>
      </dgm:t>
    </dgm:pt>
    <dgm:pt modelId="{419D4D28-0DAA-42D3-9468-061DB1174F06}">
      <dgm:prSet/>
      <dgm:spPr/>
      <dgm:t>
        <a:bodyPr/>
        <a:lstStyle/>
        <a:p>
          <a:r>
            <a:rPr lang="en-US"/>
            <a:t>Fear of Change </a:t>
          </a:r>
        </a:p>
      </dgm:t>
    </dgm:pt>
    <dgm:pt modelId="{A8F531DA-CDE2-4ABA-B958-B08CDCF197E3}" type="parTrans" cxnId="{44D92E59-A522-4556-BD48-083D7F5DEB96}">
      <dgm:prSet/>
      <dgm:spPr/>
      <dgm:t>
        <a:bodyPr/>
        <a:lstStyle/>
        <a:p>
          <a:endParaRPr lang="en-US"/>
        </a:p>
      </dgm:t>
    </dgm:pt>
    <dgm:pt modelId="{AF623AA3-2DAC-4D67-92A9-5477A9D97F27}" type="sibTrans" cxnId="{44D92E59-A522-4556-BD48-083D7F5DEB96}">
      <dgm:prSet/>
      <dgm:spPr/>
      <dgm:t>
        <a:bodyPr/>
        <a:lstStyle/>
        <a:p>
          <a:endParaRPr lang="en-US"/>
        </a:p>
      </dgm:t>
    </dgm:pt>
    <dgm:pt modelId="{D51A3FFE-997F-48BA-AA56-051A7BD066D5}">
      <dgm:prSet/>
      <dgm:spPr/>
      <dgm:t>
        <a:bodyPr/>
        <a:lstStyle/>
        <a:p>
          <a:r>
            <a:rPr lang="en-US"/>
            <a:t>Provide positive encouragement, Take it one step at a time, Don’t rush it</a:t>
          </a:r>
        </a:p>
      </dgm:t>
    </dgm:pt>
    <dgm:pt modelId="{3777D2BB-E6EC-4A18-8ED8-6964FDDE2A42}" type="parTrans" cxnId="{5029B5A3-34C1-44C8-AA2A-7A41DAE86B97}">
      <dgm:prSet/>
      <dgm:spPr/>
      <dgm:t>
        <a:bodyPr/>
        <a:lstStyle/>
        <a:p>
          <a:endParaRPr lang="en-US"/>
        </a:p>
      </dgm:t>
    </dgm:pt>
    <dgm:pt modelId="{8CE4AE9D-2910-4A8E-B479-E663A4809B67}" type="sibTrans" cxnId="{5029B5A3-34C1-44C8-AA2A-7A41DAE86B97}">
      <dgm:prSet/>
      <dgm:spPr/>
      <dgm:t>
        <a:bodyPr/>
        <a:lstStyle/>
        <a:p>
          <a:endParaRPr lang="en-US"/>
        </a:p>
      </dgm:t>
    </dgm:pt>
    <dgm:pt modelId="{11891066-56C1-4160-A06E-F8AE29E69890}">
      <dgm:prSet/>
      <dgm:spPr/>
      <dgm:t>
        <a:bodyPr/>
        <a:lstStyle/>
        <a:p>
          <a:r>
            <a:rPr lang="en-US"/>
            <a:t>Misunderstanding</a:t>
          </a:r>
        </a:p>
      </dgm:t>
    </dgm:pt>
    <dgm:pt modelId="{62579678-181F-4920-94FA-C36047B040D9}" type="parTrans" cxnId="{02E99221-3C68-4CAF-AD1A-8B89CCC76C99}">
      <dgm:prSet/>
      <dgm:spPr/>
      <dgm:t>
        <a:bodyPr/>
        <a:lstStyle/>
        <a:p>
          <a:endParaRPr lang="en-US"/>
        </a:p>
      </dgm:t>
    </dgm:pt>
    <dgm:pt modelId="{EF781DDB-0F9D-4654-830A-17F9DB59915D}" type="sibTrans" cxnId="{02E99221-3C68-4CAF-AD1A-8B89CCC76C99}">
      <dgm:prSet/>
      <dgm:spPr/>
      <dgm:t>
        <a:bodyPr/>
        <a:lstStyle/>
        <a:p>
          <a:endParaRPr lang="en-US"/>
        </a:p>
      </dgm:t>
    </dgm:pt>
    <dgm:pt modelId="{936B7ADF-FF37-4E87-8BDC-A3168BFA5120}">
      <dgm:prSet/>
      <dgm:spPr/>
      <dgm:t>
        <a:bodyPr/>
        <a:lstStyle/>
        <a:p>
          <a:r>
            <a:rPr lang="en-US" dirty="0"/>
            <a:t>Ensuring expectations are clear</a:t>
          </a:r>
        </a:p>
      </dgm:t>
    </dgm:pt>
    <dgm:pt modelId="{2B8ADEF0-108D-482C-A454-049ACEFA9279}" type="parTrans" cxnId="{5727983D-3F1D-4B96-BFA5-74CAB56FB2EE}">
      <dgm:prSet/>
      <dgm:spPr/>
      <dgm:t>
        <a:bodyPr/>
        <a:lstStyle/>
        <a:p>
          <a:endParaRPr lang="en-US"/>
        </a:p>
      </dgm:t>
    </dgm:pt>
    <dgm:pt modelId="{C61BA4D0-478B-41DE-8B0D-815DA2A9DDF2}" type="sibTrans" cxnId="{5727983D-3F1D-4B96-BFA5-74CAB56FB2EE}">
      <dgm:prSet/>
      <dgm:spPr/>
      <dgm:t>
        <a:bodyPr/>
        <a:lstStyle/>
        <a:p>
          <a:endParaRPr lang="en-US"/>
        </a:p>
      </dgm:t>
    </dgm:pt>
    <dgm:pt modelId="{008E4DE2-1A75-4783-8B00-D88E2678C32C}">
      <dgm:prSet/>
      <dgm:spPr/>
      <dgm:t>
        <a:bodyPr/>
        <a:lstStyle/>
        <a:p>
          <a:r>
            <a:rPr lang="en-US"/>
            <a:t>Lack of Time or Energy</a:t>
          </a:r>
        </a:p>
      </dgm:t>
    </dgm:pt>
    <dgm:pt modelId="{A83FD1E4-4DD6-4E6D-B790-20469887E033}" type="parTrans" cxnId="{EB089CBE-1785-4A23-944E-F8A1C220B55B}">
      <dgm:prSet/>
      <dgm:spPr/>
      <dgm:t>
        <a:bodyPr/>
        <a:lstStyle/>
        <a:p>
          <a:endParaRPr lang="en-US"/>
        </a:p>
      </dgm:t>
    </dgm:pt>
    <dgm:pt modelId="{ABBDAFAE-325A-41FE-B504-92970F189751}" type="sibTrans" cxnId="{EB089CBE-1785-4A23-944E-F8A1C220B55B}">
      <dgm:prSet/>
      <dgm:spPr/>
      <dgm:t>
        <a:bodyPr/>
        <a:lstStyle/>
        <a:p>
          <a:endParaRPr lang="en-US"/>
        </a:p>
      </dgm:t>
    </dgm:pt>
    <dgm:pt modelId="{E5E35018-E02E-478A-8024-76F6135D9BC6}">
      <dgm:prSet/>
      <dgm:spPr/>
      <dgm:t>
        <a:bodyPr/>
        <a:lstStyle/>
        <a:p>
          <a:r>
            <a:rPr lang="en-US"/>
            <a:t>Be Flexible with meeting methods, and incentivize</a:t>
          </a:r>
        </a:p>
      </dgm:t>
    </dgm:pt>
    <dgm:pt modelId="{E8C22D48-94C1-4859-8AAD-0D8A7D268EE6}" type="parTrans" cxnId="{ECC3EF1F-9C01-4557-8CFF-FEC732E2DF26}">
      <dgm:prSet/>
      <dgm:spPr/>
      <dgm:t>
        <a:bodyPr/>
        <a:lstStyle/>
        <a:p>
          <a:endParaRPr lang="en-US"/>
        </a:p>
      </dgm:t>
    </dgm:pt>
    <dgm:pt modelId="{A4155533-2247-4F45-9C4A-F5F2DFE0725B}" type="sibTrans" cxnId="{ECC3EF1F-9C01-4557-8CFF-FEC732E2DF26}">
      <dgm:prSet/>
      <dgm:spPr/>
      <dgm:t>
        <a:bodyPr/>
        <a:lstStyle/>
        <a:p>
          <a:endParaRPr lang="en-US"/>
        </a:p>
      </dgm:t>
    </dgm:pt>
    <dgm:pt modelId="{DFCB89C8-2570-46D8-8C05-084938AC81DF}" type="pres">
      <dgm:prSet presAssocID="{7A8354EA-F7AD-49CD-80E2-F0241C5B9FC8}" presName="linear" presStyleCnt="0">
        <dgm:presLayoutVars>
          <dgm:animLvl val="lvl"/>
          <dgm:resizeHandles val="exact"/>
        </dgm:presLayoutVars>
      </dgm:prSet>
      <dgm:spPr/>
    </dgm:pt>
    <dgm:pt modelId="{0481053A-79AE-412B-AA5F-718852F12E0C}" type="pres">
      <dgm:prSet presAssocID="{F8353EFD-33F3-443D-90EA-E85498509441}" presName="parentText" presStyleLbl="node1" presStyleIdx="0" presStyleCnt="4">
        <dgm:presLayoutVars>
          <dgm:chMax val="0"/>
          <dgm:bulletEnabled val="1"/>
        </dgm:presLayoutVars>
      </dgm:prSet>
      <dgm:spPr/>
    </dgm:pt>
    <dgm:pt modelId="{E2A5F759-21D2-4A21-869C-0EF847E43E85}" type="pres">
      <dgm:prSet presAssocID="{F8353EFD-33F3-443D-90EA-E85498509441}" presName="childText" presStyleLbl="revTx" presStyleIdx="0" presStyleCnt="4">
        <dgm:presLayoutVars>
          <dgm:bulletEnabled val="1"/>
        </dgm:presLayoutVars>
      </dgm:prSet>
      <dgm:spPr/>
    </dgm:pt>
    <dgm:pt modelId="{7A0805EE-4FE4-47E1-8CF9-72E00024AA8E}" type="pres">
      <dgm:prSet presAssocID="{419D4D28-0DAA-42D3-9468-061DB1174F06}" presName="parentText" presStyleLbl="node1" presStyleIdx="1" presStyleCnt="4">
        <dgm:presLayoutVars>
          <dgm:chMax val="0"/>
          <dgm:bulletEnabled val="1"/>
        </dgm:presLayoutVars>
      </dgm:prSet>
      <dgm:spPr/>
    </dgm:pt>
    <dgm:pt modelId="{C9A7B5F7-862B-4E2F-BA42-2D3C0A4D54EE}" type="pres">
      <dgm:prSet presAssocID="{419D4D28-0DAA-42D3-9468-061DB1174F06}" presName="childText" presStyleLbl="revTx" presStyleIdx="1" presStyleCnt="4">
        <dgm:presLayoutVars>
          <dgm:bulletEnabled val="1"/>
        </dgm:presLayoutVars>
      </dgm:prSet>
      <dgm:spPr/>
    </dgm:pt>
    <dgm:pt modelId="{77BCA8A0-94B9-4CCA-BB6D-092EF32DE5FE}" type="pres">
      <dgm:prSet presAssocID="{11891066-56C1-4160-A06E-F8AE29E69890}" presName="parentText" presStyleLbl="node1" presStyleIdx="2" presStyleCnt="4">
        <dgm:presLayoutVars>
          <dgm:chMax val="0"/>
          <dgm:bulletEnabled val="1"/>
        </dgm:presLayoutVars>
      </dgm:prSet>
      <dgm:spPr/>
    </dgm:pt>
    <dgm:pt modelId="{68B2ADEF-89FE-4E67-AD13-E8B1605898D1}" type="pres">
      <dgm:prSet presAssocID="{11891066-56C1-4160-A06E-F8AE29E69890}" presName="childText" presStyleLbl="revTx" presStyleIdx="2" presStyleCnt="4">
        <dgm:presLayoutVars>
          <dgm:bulletEnabled val="1"/>
        </dgm:presLayoutVars>
      </dgm:prSet>
      <dgm:spPr/>
    </dgm:pt>
    <dgm:pt modelId="{9CC44A99-29F6-4FD8-86CA-B91AAF5CA397}" type="pres">
      <dgm:prSet presAssocID="{008E4DE2-1A75-4783-8B00-D88E2678C32C}" presName="parentText" presStyleLbl="node1" presStyleIdx="3" presStyleCnt="4">
        <dgm:presLayoutVars>
          <dgm:chMax val="0"/>
          <dgm:bulletEnabled val="1"/>
        </dgm:presLayoutVars>
      </dgm:prSet>
      <dgm:spPr/>
    </dgm:pt>
    <dgm:pt modelId="{C9FA817C-F5F4-4A8B-90E8-91FFAF08E9B7}" type="pres">
      <dgm:prSet presAssocID="{008E4DE2-1A75-4783-8B00-D88E2678C32C}" presName="childText" presStyleLbl="revTx" presStyleIdx="3" presStyleCnt="4">
        <dgm:presLayoutVars>
          <dgm:bulletEnabled val="1"/>
        </dgm:presLayoutVars>
      </dgm:prSet>
      <dgm:spPr/>
    </dgm:pt>
  </dgm:ptLst>
  <dgm:cxnLst>
    <dgm:cxn modelId="{B7EB5802-874C-415D-95E3-F7FF5BC44D9C}" srcId="{F8353EFD-33F3-443D-90EA-E85498509441}" destId="{9F27DA32-EBCC-4674-A2D0-296F4A6F6E04}" srcOrd="0" destOrd="0" parTransId="{3FDB2544-9C53-4E37-B368-99601A53DF60}" sibTransId="{5A9859F4-9E15-4F57-B1C3-585E78B48DA4}"/>
    <dgm:cxn modelId="{5A88E304-BA7C-4E22-BF1A-702B7279D399}" type="presOf" srcId="{9F27DA32-EBCC-4674-A2D0-296F4A6F6E04}" destId="{E2A5F759-21D2-4A21-869C-0EF847E43E85}" srcOrd="0" destOrd="0" presId="urn:microsoft.com/office/officeart/2005/8/layout/vList2"/>
    <dgm:cxn modelId="{2837CE12-6F91-4519-8147-AE941C1C9ADA}" type="presOf" srcId="{936B7ADF-FF37-4E87-8BDC-A3168BFA5120}" destId="{68B2ADEF-89FE-4E67-AD13-E8B1605898D1}" srcOrd="0" destOrd="0" presId="urn:microsoft.com/office/officeart/2005/8/layout/vList2"/>
    <dgm:cxn modelId="{ECC3EF1F-9C01-4557-8CFF-FEC732E2DF26}" srcId="{008E4DE2-1A75-4783-8B00-D88E2678C32C}" destId="{E5E35018-E02E-478A-8024-76F6135D9BC6}" srcOrd="0" destOrd="0" parTransId="{E8C22D48-94C1-4859-8AAD-0D8A7D268EE6}" sibTransId="{A4155533-2247-4F45-9C4A-F5F2DFE0725B}"/>
    <dgm:cxn modelId="{02E99221-3C68-4CAF-AD1A-8B89CCC76C99}" srcId="{7A8354EA-F7AD-49CD-80E2-F0241C5B9FC8}" destId="{11891066-56C1-4160-A06E-F8AE29E69890}" srcOrd="2" destOrd="0" parTransId="{62579678-181F-4920-94FA-C36047B040D9}" sibTransId="{EF781DDB-0F9D-4654-830A-17F9DB59915D}"/>
    <dgm:cxn modelId="{5A201A3D-B3F4-4F11-A169-258C29847FB3}" type="presOf" srcId="{7A8354EA-F7AD-49CD-80E2-F0241C5B9FC8}" destId="{DFCB89C8-2570-46D8-8C05-084938AC81DF}" srcOrd="0" destOrd="0" presId="urn:microsoft.com/office/officeart/2005/8/layout/vList2"/>
    <dgm:cxn modelId="{5727983D-3F1D-4B96-BFA5-74CAB56FB2EE}" srcId="{11891066-56C1-4160-A06E-F8AE29E69890}" destId="{936B7ADF-FF37-4E87-8BDC-A3168BFA5120}" srcOrd="0" destOrd="0" parTransId="{2B8ADEF0-108D-482C-A454-049ACEFA9279}" sibTransId="{C61BA4D0-478B-41DE-8B0D-815DA2A9DDF2}"/>
    <dgm:cxn modelId="{B41A4C48-542E-4F10-B736-C537D789A74E}" type="presOf" srcId="{E5E35018-E02E-478A-8024-76F6135D9BC6}" destId="{C9FA817C-F5F4-4A8B-90E8-91FFAF08E9B7}" srcOrd="0" destOrd="0" presId="urn:microsoft.com/office/officeart/2005/8/layout/vList2"/>
    <dgm:cxn modelId="{44D92E59-A522-4556-BD48-083D7F5DEB96}" srcId="{7A8354EA-F7AD-49CD-80E2-F0241C5B9FC8}" destId="{419D4D28-0DAA-42D3-9468-061DB1174F06}" srcOrd="1" destOrd="0" parTransId="{A8F531DA-CDE2-4ABA-B958-B08CDCF197E3}" sibTransId="{AF623AA3-2DAC-4D67-92A9-5477A9D97F27}"/>
    <dgm:cxn modelId="{5029B5A3-34C1-44C8-AA2A-7A41DAE86B97}" srcId="{419D4D28-0DAA-42D3-9468-061DB1174F06}" destId="{D51A3FFE-997F-48BA-AA56-051A7BD066D5}" srcOrd="0" destOrd="0" parTransId="{3777D2BB-E6EC-4A18-8ED8-6964FDDE2A42}" sibTransId="{8CE4AE9D-2910-4A8E-B479-E663A4809B67}"/>
    <dgm:cxn modelId="{74B7EAA4-7256-4EBC-973F-6C194D89DC1E}" type="presOf" srcId="{008E4DE2-1A75-4783-8B00-D88E2678C32C}" destId="{9CC44A99-29F6-4FD8-86CA-B91AAF5CA397}" srcOrd="0" destOrd="0" presId="urn:microsoft.com/office/officeart/2005/8/layout/vList2"/>
    <dgm:cxn modelId="{61F85CA8-5B4C-4C14-92AF-9AD562C7A811}" type="presOf" srcId="{419D4D28-0DAA-42D3-9468-061DB1174F06}" destId="{7A0805EE-4FE4-47E1-8CF9-72E00024AA8E}" srcOrd="0" destOrd="0" presId="urn:microsoft.com/office/officeart/2005/8/layout/vList2"/>
    <dgm:cxn modelId="{CB3306B5-5A46-4E46-8B5A-F59BFA0E0F8B}" type="presOf" srcId="{D51A3FFE-997F-48BA-AA56-051A7BD066D5}" destId="{C9A7B5F7-862B-4E2F-BA42-2D3C0A4D54EE}" srcOrd="0" destOrd="0" presId="urn:microsoft.com/office/officeart/2005/8/layout/vList2"/>
    <dgm:cxn modelId="{8B40D7B5-5992-4125-9CF3-CDEAF5BEA867}" type="presOf" srcId="{F8353EFD-33F3-443D-90EA-E85498509441}" destId="{0481053A-79AE-412B-AA5F-718852F12E0C}" srcOrd="0" destOrd="0" presId="urn:microsoft.com/office/officeart/2005/8/layout/vList2"/>
    <dgm:cxn modelId="{EB089CBE-1785-4A23-944E-F8A1C220B55B}" srcId="{7A8354EA-F7AD-49CD-80E2-F0241C5B9FC8}" destId="{008E4DE2-1A75-4783-8B00-D88E2678C32C}" srcOrd="3" destOrd="0" parTransId="{A83FD1E4-4DD6-4E6D-B790-20469887E033}" sibTransId="{ABBDAFAE-325A-41FE-B504-92970F189751}"/>
    <dgm:cxn modelId="{30D925CC-DCFE-47D9-BB3E-5DAA822F64B0}" srcId="{7A8354EA-F7AD-49CD-80E2-F0241C5B9FC8}" destId="{F8353EFD-33F3-443D-90EA-E85498509441}" srcOrd="0" destOrd="0" parTransId="{AB2808A6-38C2-4298-893D-B9C51EE5B1D2}" sibTransId="{BF4999FA-BC05-48D9-9309-3543DC3353EC}"/>
    <dgm:cxn modelId="{DD4D40D1-420C-4C7E-827C-56629D5BC16D}" type="presOf" srcId="{11891066-56C1-4160-A06E-F8AE29E69890}" destId="{77BCA8A0-94B9-4CCA-BB6D-092EF32DE5FE}" srcOrd="0" destOrd="0" presId="urn:microsoft.com/office/officeart/2005/8/layout/vList2"/>
    <dgm:cxn modelId="{4A56A5C4-5B60-4112-B048-DD41583C6260}" type="presParOf" srcId="{DFCB89C8-2570-46D8-8C05-084938AC81DF}" destId="{0481053A-79AE-412B-AA5F-718852F12E0C}" srcOrd="0" destOrd="0" presId="urn:microsoft.com/office/officeart/2005/8/layout/vList2"/>
    <dgm:cxn modelId="{4D3DB2A0-894F-44B7-B028-A27C0FEE9C64}" type="presParOf" srcId="{DFCB89C8-2570-46D8-8C05-084938AC81DF}" destId="{E2A5F759-21D2-4A21-869C-0EF847E43E85}" srcOrd="1" destOrd="0" presId="urn:microsoft.com/office/officeart/2005/8/layout/vList2"/>
    <dgm:cxn modelId="{E820A432-3BB4-4BA9-9972-0D82AF4BE15D}" type="presParOf" srcId="{DFCB89C8-2570-46D8-8C05-084938AC81DF}" destId="{7A0805EE-4FE4-47E1-8CF9-72E00024AA8E}" srcOrd="2" destOrd="0" presId="urn:microsoft.com/office/officeart/2005/8/layout/vList2"/>
    <dgm:cxn modelId="{B132D3E6-342E-4303-B66C-C645DBF85277}" type="presParOf" srcId="{DFCB89C8-2570-46D8-8C05-084938AC81DF}" destId="{C9A7B5F7-862B-4E2F-BA42-2D3C0A4D54EE}" srcOrd="3" destOrd="0" presId="urn:microsoft.com/office/officeart/2005/8/layout/vList2"/>
    <dgm:cxn modelId="{77B67C9D-ED63-48DD-A5DD-988BEA242784}" type="presParOf" srcId="{DFCB89C8-2570-46D8-8C05-084938AC81DF}" destId="{77BCA8A0-94B9-4CCA-BB6D-092EF32DE5FE}" srcOrd="4" destOrd="0" presId="urn:microsoft.com/office/officeart/2005/8/layout/vList2"/>
    <dgm:cxn modelId="{F55D272E-564E-4965-8E45-B59FF053B54B}" type="presParOf" srcId="{DFCB89C8-2570-46D8-8C05-084938AC81DF}" destId="{68B2ADEF-89FE-4E67-AD13-E8B1605898D1}" srcOrd="5" destOrd="0" presId="urn:microsoft.com/office/officeart/2005/8/layout/vList2"/>
    <dgm:cxn modelId="{FCE86861-8DD0-4579-A349-71C86F30A08D}" type="presParOf" srcId="{DFCB89C8-2570-46D8-8C05-084938AC81DF}" destId="{9CC44A99-29F6-4FD8-86CA-B91AAF5CA397}" srcOrd="6" destOrd="0" presId="urn:microsoft.com/office/officeart/2005/8/layout/vList2"/>
    <dgm:cxn modelId="{BC6A172B-4A3B-481B-B1D5-717A25D90A5E}" type="presParOf" srcId="{DFCB89C8-2570-46D8-8C05-084938AC81DF}" destId="{C9FA817C-F5F4-4A8B-90E8-91FFAF08E9B7}"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BA1C38-CBB0-4C41-B413-5F821380C621}"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7B967AB2-086E-4FF5-86D3-6714C68ACAD3}">
      <dgm:prSet/>
      <dgm:spPr/>
      <dgm:t>
        <a:bodyPr/>
        <a:lstStyle/>
        <a:p>
          <a:r>
            <a:rPr lang="en-US"/>
            <a:t>Resource presentations</a:t>
          </a:r>
        </a:p>
      </dgm:t>
    </dgm:pt>
    <dgm:pt modelId="{6DF8CAF1-E09C-4124-AAA9-910C032BF09D}" type="parTrans" cxnId="{BE7B01C8-D7DD-499E-8797-467F6B7D1CB3}">
      <dgm:prSet/>
      <dgm:spPr/>
      <dgm:t>
        <a:bodyPr/>
        <a:lstStyle/>
        <a:p>
          <a:endParaRPr lang="en-US"/>
        </a:p>
      </dgm:t>
    </dgm:pt>
    <dgm:pt modelId="{73EA388A-9A2E-45A4-8FA4-5BB69709EAC3}" type="sibTrans" cxnId="{BE7B01C8-D7DD-499E-8797-467F6B7D1CB3}">
      <dgm:prSet/>
      <dgm:spPr/>
      <dgm:t>
        <a:bodyPr/>
        <a:lstStyle/>
        <a:p>
          <a:endParaRPr lang="en-US"/>
        </a:p>
      </dgm:t>
    </dgm:pt>
    <dgm:pt modelId="{55A476FF-580C-48EF-A15A-3D511A57F36A}">
      <dgm:prSet/>
      <dgm:spPr/>
      <dgm:t>
        <a:bodyPr/>
        <a:lstStyle/>
        <a:p>
          <a:r>
            <a:rPr lang="en-US"/>
            <a:t>Learn about community partner programs and services</a:t>
          </a:r>
        </a:p>
      </dgm:t>
    </dgm:pt>
    <dgm:pt modelId="{A41730FE-36D5-4E36-89C1-7152F8E4F4A6}" type="parTrans" cxnId="{FF59AD86-D455-499D-9524-30AD3A86FE2A}">
      <dgm:prSet/>
      <dgm:spPr/>
      <dgm:t>
        <a:bodyPr/>
        <a:lstStyle/>
        <a:p>
          <a:endParaRPr lang="en-US"/>
        </a:p>
      </dgm:t>
    </dgm:pt>
    <dgm:pt modelId="{640826E7-2AB7-4465-B236-902075A827DA}" type="sibTrans" cxnId="{FF59AD86-D455-499D-9524-30AD3A86FE2A}">
      <dgm:prSet/>
      <dgm:spPr/>
      <dgm:t>
        <a:bodyPr/>
        <a:lstStyle/>
        <a:p>
          <a:endParaRPr lang="en-US"/>
        </a:p>
      </dgm:t>
    </dgm:pt>
    <dgm:pt modelId="{E9537B1D-FFCB-46BC-B51F-9ACCB68FC62F}">
      <dgm:prSet/>
      <dgm:spPr/>
      <dgm:t>
        <a:bodyPr/>
        <a:lstStyle/>
        <a:p>
          <a:r>
            <a:rPr lang="en-US"/>
            <a:t>Share program updates and challenges</a:t>
          </a:r>
        </a:p>
      </dgm:t>
    </dgm:pt>
    <dgm:pt modelId="{C5DDC5F8-937B-4A0B-86D7-AE78A7D24C5B}" type="parTrans" cxnId="{F056D674-79A2-4F9F-A911-524B87C2678B}">
      <dgm:prSet/>
      <dgm:spPr/>
      <dgm:t>
        <a:bodyPr/>
        <a:lstStyle/>
        <a:p>
          <a:endParaRPr lang="en-US"/>
        </a:p>
      </dgm:t>
    </dgm:pt>
    <dgm:pt modelId="{593BC83B-D607-4F0B-ADF0-3E9C01F0F437}" type="sibTrans" cxnId="{F056D674-79A2-4F9F-A911-524B87C2678B}">
      <dgm:prSet/>
      <dgm:spPr/>
      <dgm:t>
        <a:bodyPr/>
        <a:lstStyle/>
        <a:p>
          <a:endParaRPr lang="en-US"/>
        </a:p>
      </dgm:t>
    </dgm:pt>
    <dgm:pt modelId="{01C657DD-0B3B-4978-AFE5-343EFB05CEE9}">
      <dgm:prSet/>
      <dgm:spPr/>
      <dgm:t>
        <a:bodyPr/>
        <a:lstStyle/>
        <a:p>
          <a:r>
            <a:rPr lang="en-US"/>
            <a:t>Skill building</a:t>
          </a:r>
        </a:p>
      </dgm:t>
    </dgm:pt>
    <dgm:pt modelId="{B96F4CD4-6C71-47AA-9F3D-A280CE091E9E}" type="parTrans" cxnId="{E167FFE7-C457-47B4-946A-E60618166C01}">
      <dgm:prSet/>
      <dgm:spPr/>
      <dgm:t>
        <a:bodyPr/>
        <a:lstStyle/>
        <a:p>
          <a:endParaRPr lang="en-US"/>
        </a:p>
      </dgm:t>
    </dgm:pt>
    <dgm:pt modelId="{6F359CDD-0460-4815-8A4E-03DC99032C54}" type="sibTrans" cxnId="{E167FFE7-C457-47B4-946A-E60618166C01}">
      <dgm:prSet/>
      <dgm:spPr/>
      <dgm:t>
        <a:bodyPr/>
        <a:lstStyle/>
        <a:p>
          <a:endParaRPr lang="en-US"/>
        </a:p>
      </dgm:t>
    </dgm:pt>
    <dgm:pt modelId="{1C829E52-5CFC-4F79-8512-0229DBECD8DD}">
      <dgm:prSet/>
      <dgm:spPr/>
      <dgm:t>
        <a:bodyPr/>
        <a:lstStyle/>
        <a:p>
          <a:r>
            <a:rPr lang="en-US"/>
            <a:t>How to discuss Mental Health.</a:t>
          </a:r>
        </a:p>
      </dgm:t>
    </dgm:pt>
    <dgm:pt modelId="{D3B53FCA-4E42-4F46-91E6-EF39507A59E2}" type="parTrans" cxnId="{1F4EF2A0-60E7-4B65-974E-5119D4A12ECC}">
      <dgm:prSet/>
      <dgm:spPr/>
      <dgm:t>
        <a:bodyPr/>
        <a:lstStyle/>
        <a:p>
          <a:endParaRPr lang="en-US"/>
        </a:p>
      </dgm:t>
    </dgm:pt>
    <dgm:pt modelId="{9786DC1C-08D7-4325-8AA5-7F82A85CB12E}" type="sibTrans" cxnId="{1F4EF2A0-60E7-4B65-974E-5119D4A12ECC}">
      <dgm:prSet/>
      <dgm:spPr/>
      <dgm:t>
        <a:bodyPr/>
        <a:lstStyle/>
        <a:p>
          <a:endParaRPr lang="en-US"/>
        </a:p>
      </dgm:t>
    </dgm:pt>
    <dgm:pt modelId="{3EEBF6DA-A18F-4C3D-B319-102C59B2520E}">
      <dgm:prSet/>
      <dgm:spPr/>
      <dgm:t>
        <a:bodyPr/>
        <a:lstStyle/>
        <a:p>
          <a:r>
            <a:rPr lang="en-US"/>
            <a:t>Financial literacy</a:t>
          </a:r>
        </a:p>
      </dgm:t>
    </dgm:pt>
    <dgm:pt modelId="{E8778A25-AE37-4172-B153-524C23ABB537}" type="parTrans" cxnId="{10EE3D14-1289-4B94-862A-2FB4DF58A76A}">
      <dgm:prSet/>
      <dgm:spPr/>
      <dgm:t>
        <a:bodyPr/>
        <a:lstStyle/>
        <a:p>
          <a:endParaRPr lang="en-US"/>
        </a:p>
      </dgm:t>
    </dgm:pt>
    <dgm:pt modelId="{D48E14EB-8DDE-4A77-A80B-84A5C3887847}" type="sibTrans" cxnId="{10EE3D14-1289-4B94-862A-2FB4DF58A76A}">
      <dgm:prSet/>
      <dgm:spPr/>
      <dgm:t>
        <a:bodyPr/>
        <a:lstStyle/>
        <a:p>
          <a:endParaRPr lang="en-US"/>
        </a:p>
      </dgm:t>
    </dgm:pt>
    <dgm:pt modelId="{F9786C52-9112-45C7-A739-F5DC83F0F8F0}">
      <dgm:prSet/>
      <dgm:spPr/>
      <dgm:t>
        <a:bodyPr/>
        <a:lstStyle/>
        <a:p>
          <a:r>
            <a:rPr lang="en-US"/>
            <a:t>Coaching skills</a:t>
          </a:r>
        </a:p>
      </dgm:t>
    </dgm:pt>
    <dgm:pt modelId="{8F96B373-9E86-4C27-B5B2-BCA12E422983}" type="parTrans" cxnId="{E8116F56-B0D5-4B07-BBF3-5F10396CFB7E}">
      <dgm:prSet/>
      <dgm:spPr/>
      <dgm:t>
        <a:bodyPr/>
        <a:lstStyle/>
        <a:p>
          <a:endParaRPr lang="en-US"/>
        </a:p>
      </dgm:t>
    </dgm:pt>
    <dgm:pt modelId="{6528C5EF-E536-4386-8E8E-48C81F923721}" type="sibTrans" cxnId="{E8116F56-B0D5-4B07-BBF3-5F10396CFB7E}">
      <dgm:prSet/>
      <dgm:spPr/>
      <dgm:t>
        <a:bodyPr/>
        <a:lstStyle/>
        <a:p>
          <a:endParaRPr lang="en-US"/>
        </a:p>
      </dgm:t>
    </dgm:pt>
    <dgm:pt modelId="{0C7631EE-4DE3-49B3-933A-86EAAD690C0E}">
      <dgm:prSet/>
      <dgm:spPr/>
      <dgm:t>
        <a:bodyPr/>
        <a:lstStyle/>
        <a:p>
          <a:r>
            <a:rPr lang="en-US"/>
            <a:t>Building rapport</a:t>
          </a:r>
        </a:p>
      </dgm:t>
    </dgm:pt>
    <dgm:pt modelId="{CA4E4C51-B72B-4B9B-B8D5-6026F192850A}" type="parTrans" cxnId="{AE3DB353-FADF-4DA7-B5BE-E98B57F7F4B4}">
      <dgm:prSet/>
      <dgm:spPr/>
      <dgm:t>
        <a:bodyPr/>
        <a:lstStyle/>
        <a:p>
          <a:endParaRPr lang="en-US"/>
        </a:p>
      </dgm:t>
    </dgm:pt>
    <dgm:pt modelId="{AE9927D6-FC93-4733-954E-B06C1562766A}" type="sibTrans" cxnId="{AE3DB353-FADF-4DA7-B5BE-E98B57F7F4B4}">
      <dgm:prSet/>
      <dgm:spPr/>
      <dgm:t>
        <a:bodyPr/>
        <a:lstStyle/>
        <a:p>
          <a:endParaRPr lang="en-US"/>
        </a:p>
      </dgm:t>
    </dgm:pt>
    <dgm:pt modelId="{62D8191B-4CE4-4BDC-93DB-6EB23E1067CE}" type="pres">
      <dgm:prSet presAssocID="{A3BA1C38-CBB0-4C41-B413-5F821380C621}" presName="linear" presStyleCnt="0">
        <dgm:presLayoutVars>
          <dgm:dir/>
          <dgm:animLvl val="lvl"/>
          <dgm:resizeHandles val="exact"/>
        </dgm:presLayoutVars>
      </dgm:prSet>
      <dgm:spPr/>
    </dgm:pt>
    <dgm:pt modelId="{1F0372D6-79AA-4174-880E-2B2487325038}" type="pres">
      <dgm:prSet presAssocID="{7B967AB2-086E-4FF5-86D3-6714C68ACAD3}" presName="parentLin" presStyleCnt="0"/>
      <dgm:spPr/>
    </dgm:pt>
    <dgm:pt modelId="{B7F3935C-CBE3-45BF-A020-7BB6E180E56C}" type="pres">
      <dgm:prSet presAssocID="{7B967AB2-086E-4FF5-86D3-6714C68ACAD3}" presName="parentLeftMargin" presStyleLbl="node1" presStyleIdx="0" presStyleCnt="2"/>
      <dgm:spPr/>
    </dgm:pt>
    <dgm:pt modelId="{4684AA13-87BF-4D47-BEC3-0C91CDC01BD6}" type="pres">
      <dgm:prSet presAssocID="{7B967AB2-086E-4FF5-86D3-6714C68ACAD3}" presName="parentText" presStyleLbl="node1" presStyleIdx="0" presStyleCnt="2">
        <dgm:presLayoutVars>
          <dgm:chMax val="0"/>
          <dgm:bulletEnabled val="1"/>
        </dgm:presLayoutVars>
      </dgm:prSet>
      <dgm:spPr/>
    </dgm:pt>
    <dgm:pt modelId="{1252C4AC-B9FC-4139-8315-82C25047E8FA}" type="pres">
      <dgm:prSet presAssocID="{7B967AB2-086E-4FF5-86D3-6714C68ACAD3}" presName="negativeSpace" presStyleCnt="0"/>
      <dgm:spPr/>
    </dgm:pt>
    <dgm:pt modelId="{BFB1D923-8D80-4B87-BDFD-D9AB9E95F109}" type="pres">
      <dgm:prSet presAssocID="{7B967AB2-086E-4FF5-86D3-6714C68ACAD3}" presName="childText" presStyleLbl="conFgAcc1" presStyleIdx="0" presStyleCnt="2">
        <dgm:presLayoutVars>
          <dgm:bulletEnabled val="1"/>
        </dgm:presLayoutVars>
      </dgm:prSet>
      <dgm:spPr/>
    </dgm:pt>
    <dgm:pt modelId="{FC45C1F3-D4C8-48A4-85EC-87EA30C6A05B}" type="pres">
      <dgm:prSet presAssocID="{73EA388A-9A2E-45A4-8FA4-5BB69709EAC3}" presName="spaceBetweenRectangles" presStyleCnt="0"/>
      <dgm:spPr/>
    </dgm:pt>
    <dgm:pt modelId="{2B2983AB-3952-4E92-A60C-A6DAD3A4239B}" type="pres">
      <dgm:prSet presAssocID="{01C657DD-0B3B-4978-AFE5-343EFB05CEE9}" presName="parentLin" presStyleCnt="0"/>
      <dgm:spPr/>
    </dgm:pt>
    <dgm:pt modelId="{F49EEFCD-856B-4771-8F75-6211313FA619}" type="pres">
      <dgm:prSet presAssocID="{01C657DD-0B3B-4978-AFE5-343EFB05CEE9}" presName="parentLeftMargin" presStyleLbl="node1" presStyleIdx="0" presStyleCnt="2"/>
      <dgm:spPr/>
    </dgm:pt>
    <dgm:pt modelId="{1219485A-E7D1-4698-A6EB-7E46015E1D3D}" type="pres">
      <dgm:prSet presAssocID="{01C657DD-0B3B-4978-AFE5-343EFB05CEE9}" presName="parentText" presStyleLbl="node1" presStyleIdx="1" presStyleCnt="2">
        <dgm:presLayoutVars>
          <dgm:chMax val="0"/>
          <dgm:bulletEnabled val="1"/>
        </dgm:presLayoutVars>
      </dgm:prSet>
      <dgm:spPr/>
    </dgm:pt>
    <dgm:pt modelId="{8CC47B4D-EB7A-4A57-B248-DD6231C9A46E}" type="pres">
      <dgm:prSet presAssocID="{01C657DD-0B3B-4978-AFE5-343EFB05CEE9}" presName="negativeSpace" presStyleCnt="0"/>
      <dgm:spPr/>
    </dgm:pt>
    <dgm:pt modelId="{34236CD9-74D5-4D2A-B1EE-85CB03346AF8}" type="pres">
      <dgm:prSet presAssocID="{01C657DD-0B3B-4978-AFE5-343EFB05CEE9}" presName="childText" presStyleLbl="conFgAcc1" presStyleIdx="1" presStyleCnt="2">
        <dgm:presLayoutVars>
          <dgm:bulletEnabled val="1"/>
        </dgm:presLayoutVars>
      </dgm:prSet>
      <dgm:spPr/>
    </dgm:pt>
  </dgm:ptLst>
  <dgm:cxnLst>
    <dgm:cxn modelId="{2D4E560A-AB57-4FB5-B279-13BE8F01C154}" type="presOf" srcId="{7B967AB2-086E-4FF5-86D3-6714C68ACAD3}" destId="{4684AA13-87BF-4D47-BEC3-0C91CDC01BD6}" srcOrd="1" destOrd="0" presId="urn:microsoft.com/office/officeart/2005/8/layout/list1"/>
    <dgm:cxn modelId="{CFE33C13-4795-41E8-92BB-01B9200CDD91}" type="presOf" srcId="{3EEBF6DA-A18F-4C3D-B319-102C59B2520E}" destId="{34236CD9-74D5-4D2A-B1EE-85CB03346AF8}" srcOrd="0" destOrd="1" presId="urn:microsoft.com/office/officeart/2005/8/layout/list1"/>
    <dgm:cxn modelId="{10EE3D14-1289-4B94-862A-2FB4DF58A76A}" srcId="{01C657DD-0B3B-4978-AFE5-343EFB05CEE9}" destId="{3EEBF6DA-A18F-4C3D-B319-102C59B2520E}" srcOrd="1" destOrd="0" parTransId="{E8778A25-AE37-4172-B153-524C23ABB537}" sibTransId="{D48E14EB-8DDE-4A77-A80B-84A5C3887847}"/>
    <dgm:cxn modelId="{4E65B92E-8420-4DE4-B961-6E5B7BBB9EAE}" type="presOf" srcId="{A3BA1C38-CBB0-4C41-B413-5F821380C621}" destId="{62D8191B-4CE4-4BDC-93DB-6EB23E1067CE}" srcOrd="0" destOrd="0" presId="urn:microsoft.com/office/officeart/2005/8/layout/list1"/>
    <dgm:cxn modelId="{7BF84637-CBDC-46AC-B336-4C78FFDDD488}" type="presOf" srcId="{1C829E52-5CFC-4F79-8512-0229DBECD8DD}" destId="{34236CD9-74D5-4D2A-B1EE-85CB03346AF8}" srcOrd="0" destOrd="0" presId="urn:microsoft.com/office/officeart/2005/8/layout/list1"/>
    <dgm:cxn modelId="{AE3DB353-FADF-4DA7-B5BE-E98B57F7F4B4}" srcId="{01C657DD-0B3B-4978-AFE5-343EFB05CEE9}" destId="{0C7631EE-4DE3-49B3-933A-86EAAD690C0E}" srcOrd="3" destOrd="0" parTransId="{CA4E4C51-B72B-4B9B-B8D5-6026F192850A}" sibTransId="{AE9927D6-FC93-4733-954E-B06C1562766A}"/>
    <dgm:cxn modelId="{F056D674-79A2-4F9F-A911-524B87C2678B}" srcId="{7B967AB2-086E-4FF5-86D3-6714C68ACAD3}" destId="{E9537B1D-FFCB-46BC-B51F-9ACCB68FC62F}" srcOrd="1" destOrd="0" parTransId="{C5DDC5F8-937B-4A0B-86D7-AE78A7D24C5B}" sibTransId="{593BC83B-D607-4F0B-ADF0-3E9C01F0F437}"/>
    <dgm:cxn modelId="{E8116F56-B0D5-4B07-BBF3-5F10396CFB7E}" srcId="{01C657DD-0B3B-4978-AFE5-343EFB05CEE9}" destId="{F9786C52-9112-45C7-A739-F5DC83F0F8F0}" srcOrd="2" destOrd="0" parTransId="{8F96B373-9E86-4C27-B5B2-BCA12E422983}" sibTransId="{6528C5EF-E536-4386-8E8E-48C81F923721}"/>
    <dgm:cxn modelId="{C008EE57-3951-4AB5-8FCF-1226B8EC05E3}" type="presOf" srcId="{01C657DD-0B3B-4978-AFE5-343EFB05CEE9}" destId="{1219485A-E7D1-4698-A6EB-7E46015E1D3D}" srcOrd="1" destOrd="0" presId="urn:microsoft.com/office/officeart/2005/8/layout/list1"/>
    <dgm:cxn modelId="{16928D83-77E4-4583-873F-87508F23B909}" type="presOf" srcId="{7B967AB2-086E-4FF5-86D3-6714C68ACAD3}" destId="{B7F3935C-CBE3-45BF-A020-7BB6E180E56C}" srcOrd="0" destOrd="0" presId="urn:microsoft.com/office/officeart/2005/8/layout/list1"/>
    <dgm:cxn modelId="{FF59AD86-D455-499D-9524-30AD3A86FE2A}" srcId="{7B967AB2-086E-4FF5-86D3-6714C68ACAD3}" destId="{55A476FF-580C-48EF-A15A-3D511A57F36A}" srcOrd="0" destOrd="0" parTransId="{A41730FE-36D5-4E36-89C1-7152F8E4F4A6}" sibTransId="{640826E7-2AB7-4465-B236-902075A827DA}"/>
    <dgm:cxn modelId="{C804BC89-1FA2-4725-A377-0F5394356BA2}" type="presOf" srcId="{F9786C52-9112-45C7-A739-F5DC83F0F8F0}" destId="{34236CD9-74D5-4D2A-B1EE-85CB03346AF8}" srcOrd="0" destOrd="2" presId="urn:microsoft.com/office/officeart/2005/8/layout/list1"/>
    <dgm:cxn modelId="{CFA75496-BF15-4DD2-9D3B-16D62BBE7C9A}" type="presOf" srcId="{01C657DD-0B3B-4978-AFE5-343EFB05CEE9}" destId="{F49EEFCD-856B-4771-8F75-6211313FA619}" srcOrd="0" destOrd="0" presId="urn:microsoft.com/office/officeart/2005/8/layout/list1"/>
    <dgm:cxn modelId="{E02F3499-AE6F-4B15-A835-701011B6305D}" type="presOf" srcId="{E9537B1D-FFCB-46BC-B51F-9ACCB68FC62F}" destId="{BFB1D923-8D80-4B87-BDFD-D9AB9E95F109}" srcOrd="0" destOrd="1" presId="urn:microsoft.com/office/officeart/2005/8/layout/list1"/>
    <dgm:cxn modelId="{0CD59999-601C-4115-B0C3-F0F3AA120FEC}" type="presOf" srcId="{0C7631EE-4DE3-49B3-933A-86EAAD690C0E}" destId="{34236CD9-74D5-4D2A-B1EE-85CB03346AF8}" srcOrd="0" destOrd="3" presId="urn:microsoft.com/office/officeart/2005/8/layout/list1"/>
    <dgm:cxn modelId="{6E4A8B9A-D988-4423-886B-16325C9A5C91}" type="presOf" srcId="{55A476FF-580C-48EF-A15A-3D511A57F36A}" destId="{BFB1D923-8D80-4B87-BDFD-D9AB9E95F109}" srcOrd="0" destOrd="0" presId="urn:microsoft.com/office/officeart/2005/8/layout/list1"/>
    <dgm:cxn modelId="{1F4EF2A0-60E7-4B65-974E-5119D4A12ECC}" srcId="{01C657DD-0B3B-4978-AFE5-343EFB05CEE9}" destId="{1C829E52-5CFC-4F79-8512-0229DBECD8DD}" srcOrd="0" destOrd="0" parTransId="{D3B53FCA-4E42-4F46-91E6-EF39507A59E2}" sibTransId="{9786DC1C-08D7-4325-8AA5-7F82A85CB12E}"/>
    <dgm:cxn modelId="{BE7B01C8-D7DD-499E-8797-467F6B7D1CB3}" srcId="{A3BA1C38-CBB0-4C41-B413-5F821380C621}" destId="{7B967AB2-086E-4FF5-86D3-6714C68ACAD3}" srcOrd="0" destOrd="0" parTransId="{6DF8CAF1-E09C-4124-AAA9-910C032BF09D}" sibTransId="{73EA388A-9A2E-45A4-8FA4-5BB69709EAC3}"/>
    <dgm:cxn modelId="{E167FFE7-C457-47B4-946A-E60618166C01}" srcId="{A3BA1C38-CBB0-4C41-B413-5F821380C621}" destId="{01C657DD-0B3B-4978-AFE5-343EFB05CEE9}" srcOrd="1" destOrd="0" parTransId="{B96F4CD4-6C71-47AA-9F3D-A280CE091E9E}" sibTransId="{6F359CDD-0460-4815-8A4E-03DC99032C54}"/>
    <dgm:cxn modelId="{011ABDFA-BE7C-4B16-8B7E-74D69DB7823A}" type="presParOf" srcId="{62D8191B-4CE4-4BDC-93DB-6EB23E1067CE}" destId="{1F0372D6-79AA-4174-880E-2B2487325038}" srcOrd="0" destOrd="0" presId="urn:microsoft.com/office/officeart/2005/8/layout/list1"/>
    <dgm:cxn modelId="{6F1F07E2-FBB4-41A4-AB94-9ED456C1587D}" type="presParOf" srcId="{1F0372D6-79AA-4174-880E-2B2487325038}" destId="{B7F3935C-CBE3-45BF-A020-7BB6E180E56C}" srcOrd="0" destOrd="0" presId="urn:microsoft.com/office/officeart/2005/8/layout/list1"/>
    <dgm:cxn modelId="{D9B50253-830E-40B2-9361-E4A5A90B986C}" type="presParOf" srcId="{1F0372D6-79AA-4174-880E-2B2487325038}" destId="{4684AA13-87BF-4D47-BEC3-0C91CDC01BD6}" srcOrd="1" destOrd="0" presId="urn:microsoft.com/office/officeart/2005/8/layout/list1"/>
    <dgm:cxn modelId="{AAED1494-5C52-4229-B2D2-BC91313D81B2}" type="presParOf" srcId="{62D8191B-4CE4-4BDC-93DB-6EB23E1067CE}" destId="{1252C4AC-B9FC-4139-8315-82C25047E8FA}" srcOrd="1" destOrd="0" presId="urn:microsoft.com/office/officeart/2005/8/layout/list1"/>
    <dgm:cxn modelId="{0FDE540F-6170-424D-8D7B-A5921D70A58C}" type="presParOf" srcId="{62D8191B-4CE4-4BDC-93DB-6EB23E1067CE}" destId="{BFB1D923-8D80-4B87-BDFD-D9AB9E95F109}" srcOrd="2" destOrd="0" presId="urn:microsoft.com/office/officeart/2005/8/layout/list1"/>
    <dgm:cxn modelId="{A44F524D-BA41-4B1F-8E5C-E223A3A6D55E}" type="presParOf" srcId="{62D8191B-4CE4-4BDC-93DB-6EB23E1067CE}" destId="{FC45C1F3-D4C8-48A4-85EC-87EA30C6A05B}" srcOrd="3" destOrd="0" presId="urn:microsoft.com/office/officeart/2005/8/layout/list1"/>
    <dgm:cxn modelId="{1DCB9D08-B516-4AF2-9A71-C2A0F90239BD}" type="presParOf" srcId="{62D8191B-4CE4-4BDC-93DB-6EB23E1067CE}" destId="{2B2983AB-3952-4E92-A60C-A6DAD3A4239B}" srcOrd="4" destOrd="0" presId="urn:microsoft.com/office/officeart/2005/8/layout/list1"/>
    <dgm:cxn modelId="{6AF51392-720B-47C8-BC98-DA5D37D529E2}" type="presParOf" srcId="{2B2983AB-3952-4E92-A60C-A6DAD3A4239B}" destId="{F49EEFCD-856B-4771-8F75-6211313FA619}" srcOrd="0" destOrd="0" presId="urn:microsoft.com/office/officeart/2005/8/layout/list1"/>
    <dgm:cxn modelId="{28ADC3F5-8C46-4168-99D1-1B2EFFB5D5A0}" type="presParOf" srcId="{2B2983AB-3952-4E92-A60C-A6DAD3A4239B}" destId="{1219485A-E7D1-4698-A6EB-7E46015E1D3D}" srcOrd="1" destOrd="0" presId="urn:microsoft.com/office/officeart/2005/8/layout/list1"/>
    <dgm:cxn modelId="{BB5AA8A7-F39A-4551-9C49-ECB3F8F7A0EA}" type="presParOf" srcId="{62D8191B-4CE4-4BDC-93DB-6EB23E1067CE}" destId="{8CC47B4D-EB7A-4A57-B248-DD6231C9A46E}" srcOrd="5" destOrd="0" presId="urn:microsoft.com/office/officeart/2005/8/layout/list1"/>
    <dgm:cxn modelId="{84E3A8DA-E435-4506-B146-09E7DE24B830}" type="presParOf" srcId="{62D8191B-4CE4-4BDC-93DB-6EB23E1067CE}" destId="{34236CD9-74D5-4D2A-B1EE-85CB03346AF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00D1BE-BE03-41A3-BD9E-6EE3D5B64EF0}"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4F1EF547-ED74-43E3-BA63-3688AF74E206}">
      <dgm:prSet/>
      <dgm:spPr/>
      <dgm:t>
        <a:bodyPr/>
        <a:lstStyle/>
        <a:p>
          <a:r>
            <a:rPr lang="en-US" dirty="0"/>
            <a:t>Text messaging</a:t>
          </a:r>
        </a:p>
      </dgm:t>
    </dgm:pt>
    <dgm:pt modelId="{7B29BCDD-839A-44DF-AF61-2163F843AD92}" type="parTrans" cxnId="{BE01C13A-5B57-4C8E-8B25-FB639288031D}">
      <dgm:prSet/>
      <dgm:spPr/>
      <dgm:t>
        <a:bodyPr/>
        <a:lstStyle/>
        <a:p>
          <a:endParaRPr lang="en-US"/>
        </a:p>
      </dgm:t>
    </dgm:pt>
    <dgm:pt modelId="{A280CA2C-C6B6-43D1-979E-EA13698F0404}" type="sibTrans" cxnId="{BE01C13A-5B57-4C8E-8B25-FB639288031D}">
      <dgm:prSet/>
      <dgm:spPr/>
      <dgm:t>
        <a:bodyPr/>
        <a:lstStyle/>
        <a:p>
          <a:endParaRPr lang="en-US"/>
        </a:p>
      </dgm:t>
    </dgm:pt>
    <dgm:pt modelId="{BDD8EF99-D01F-422F-8B73-3D194A567C52}">
      <dgm:prSet/>
      <dgm:spPr/>
      <dgm:t>
        <a:bodyPr/>
        <a:lstStyle/>
        <a:p>
          <a:r>
            <a:rPr lang="en-US"/>
            <a:t>Emails</a:t>
          </a:r>
        </a:p>
      </dgm:t>
    </dgm:pt>
    <dgm:pt modelId="{A3AF8EA5-C041-42BD-B661-47C2EDA08711}" type="parTrans" cxnId="{B9158F5F-F597-4362-8600-AC68BCFEF3B1}">
      <dgm:prSet/>
      <dgm:spPr/>
      <dgm:t>
        <a:bodyPr/>
        <a:lstStyle/>
        <a:p>
          <a:endParaRPr lang="en-US"/>
        </a:p>
      </dgm:t>
    </dgm:pt>
    <dgm:pt modelId="{813AD965-8868-4861-B8B6-2B3AF01425C2}" type="sibTrans" cxnId="{B9158F5F-F597-4362-8600-AC68BCFEF3B1}">
      <dgm:prSet/>
      <dgm:spPr/>
      <dgm:t>
        <a:bodyPr/>
        <a:lstStyle/>
        <a:p>
          <a:endParaRPr lang="en-US"/>
        </a:p>
      </dgm:t>
    </dgm:pt>
    <dgm:pt modelId="{FC88B98C-2E70-4BEA-9C93-EEC17C8533B3}">
      <dgm:prSet/>
      <dgm:spPr/>
      <dgm:t>
        <a:bodyPr/>
        <a:lstStyle/>
        <a:p>
          <a:r>
            <a:rPr lang="en-US"/>
            <a:t>Personalize phone calls</a:t>
          </a:r>
        </a:p>
      </dgm:t>
    </dgm:pt>
    <dgm:pt modelId="{77CFB38F-9042-4425-9ED0-ED2282E097DA}" type="parTrans" cxnId="{11A54F28-032C-43EA-A29F-B4DEED12B5C5}">
      <dgm:prSet/>
      <dgm:spPr/>
      <dgm:t>
        <a:bodyPr/>
        <a:lstStyle/>
        <a:p>
          <a:endParaRPr lang="en-US"/>
        </a:p>
      </dgm:t>
    </dgm:pt>
    <dgm:pt modelId="{24B89FF6-02BD-4AAC-B920-AEF0FEF5435F}" type="sibTrans" cxnId="{11A54F28-032C-43EA-A29F-B4DEED12B5C5}">
      <dgm:prSet/>
      <dgm:spPr/>
      <dgm:t>
        <a:bodyPr/>
        <a:lstStyle/>
        <a:p>
          <a:endParaRPr lang="en-US"/>
        </a:p>
      </dgm:t>
    </dgm:pt>
    <dgm:pt modelId="{215DE004-1011-47E7-A2A6-E5B8A67818D9}">
      <dgm:prSet/>
      <dgm:spPr/>
      <dgm:t>
        <a:bodyPr/>
        <a:lstStyle/>
        <a:p>
          <a:r>
            <a:rPr lang="en-US"/>
            <a:t>Social media</a:t>
          </a:r>
        </a:p>
      </dgm:t>
    </dgm:pt>
    <dgm:pt modelId="{B54CE0DA-CCC5-4EA9-B100-B8B617A9FE36}" type="parTrans" cxnId="{C9E0C75F-CF03-4E37-BD37-C530C73D4E1F}">
      <dgm:prSet/>
      <dgm:spPr/>
      <dgm:t>
        <a:bodyPr/>
        <a:lstStyle/>
        <a:p>
          <a:endParaRPr lang="en-US"/>
        </a:p>
      </dgm:t>
    </dgm:pt>
    <dgm:pt modelId="{DBB9F9BD-48B9-4495-9B00-AEC0F8B9A255}" type="sibTrans" cxnId="{C9E0C75F-CF03-4E37-BD37-C530C73D4E1F}">
      <dgm:prSet/>
      <dgm:spPr/>
      <dgm:t>
        <a:bodyPr/>
        <a:lstStyle/>
        <a:p>
          <a:endParaRPr lang="en-US"/>
        </a:p>
      </dgm:t>
    </dgm:pt>
    <dgm:pt modelId="{D4D06927-CF4C-4068-B4EE-B8A34E465975}">
      <dgm:prSet/>
      <dgm:spPr/>
      <dgm:t>
        <a:bodyPr/>
        <a:lstStyle/>
        <a:p>
          <a:r>
            <a:rPr lang="en-US"/>
            <a:t>Remind app</a:t>
          </a:r>
        </a:p>
      </dgm:t>
    </dgm:pt>
    <dgm:pt modelId="{AD7FF51B-001A-44E9-96EF-73EB7950E5D6}" type="parTrans" cxnId="{3588B817-88B3-4174-B2EF-B065CE32A4C5}">
      <dgm:prSet/>
      <dgm:spPr/>
      <dgm:t>
        <a:bodyPr/>
        <a:lstStyle/>
        <a:p>
          <a:endParaRPr lang="en-US"/>
        </a:p>
      </dgm:t>
    </dgm:pt>
    <dgm:pt modelId="{C335E9B7-9D9D-401E-AF06-490214F3D80A}" type="sibTrans" cxnId="{3588B817-88B3-4174-B2EF-B065CE32A4C5}">
      <dgm:prSet/>
      <dgm:spPr/>
      <dgm:t>
        <a:bodyPr/>
        <a:lstStyle/>
        <a:p>
          <a:endParaRPr lang="en-US"/>
        </a:p>
      </dgm:t>
    </dgm:pt>
    <dgm:pt modelId="{450334FE-0D9F-4030-B8D2-CA20CFDF4BC6}" type="pres">
      <dgm:prSet presAssocID="{3200D1BE-BE03-41A3-BD9E-6EE3D5B64EF0}" presName="root" presStyleCnt="0">
        <dgm:presLayoutVars>
          <dgm:dir/>
          <dgm:resizeHandles val="exact"/>
        </dgm:presLayoutVars>
      </dgm:prSet>
      <dgm:spPr/>
    </dgm:pt>
    <dgm:pt modelId="{9D5F9FEA-6D9D-4125-9524-63F4BDC3D452}" type="pres">
      <dgm:prSet presAssocID="{3200D1BE-BE03-41A3-BD9E-6EE3D5B64EF0}" presName="container" presStyleCnt="0">
        <dgm:presLayoutVars>
          <dgm:dir/>
          <dgm:resizeHandles val="exact"/>
        </dgm:presLayoutVars>
      </dgm:prSet>
      <dgm:spPr/>
    </dgm:pt>
    <dgm:pt modelId="{C1DA5C3B-A39C-4F75-B0A2-5FFC734EA5F1}" type="pres">
      <dgm:prSet presAssocID="{4F1EF547-ED74-43E3-BA63-3688AF74E206}" presName="compNode" presStyleCnt="0"/>
      <dgm:spPr/>
    </dgm:pt>
    <dgm:pt modelId="{0BD9F788-A962-4A72-90FF-A36612383251}" type="pres">
      <dgm:prSet presAssocID="{4F1EF547-ED74-43E3-BA63-3688AF74E206}" presName="iconBgRect" presStyleLbl="bgShp" presStyleIdx="0" presStyleCnt="5"/>
      <dgm:spPr/>
    </dgm:pt>
    <dgm:pt modelId="{A66CAB1B-9442-4BE9-B0D1-ABE2AF0AE490}" type="pres">
      <dgm:prSet presAssocID="{4F1EF547-ED74-43E3-BA63-3688AF74E2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986D658A-59F2-41A8-BF8C-44DB0BE1B8B2}" type="pres">
      <dgm:prSet presAssocID="{4F1EF547-ED74-43E3-BA63-3688AF74E206}" presName="spaceRect" presStyleCnt="0"/>
      <dgm:spPr/>
    </dgm:pt>
    <dgm:pt modelId="{37F311A4-8811-4D11-83F9-BA5B837104EF}" type="pres">
      <dgm:prSet presAssocID="{4F1EF547-ED74-43E3-BA63-3688AF74E206}" presName="textRect" presStyleLbl="revTx" presStyleIdx="0" presStyleCnt="5">
        <dgm:presLayoutVars>
          <dgm:chMax val="1"/>
          <dgm:chPref val="1"/>
        </dgm:presLayoutVars>
      </dgm:prSet>
      <dgm:spPr/>
    </dgm:pt>
    <dgm:pt modelId="{74E99103-68F6-4EE3-8EE9-F0CD55240BF9}" type="pres">
      <dgm:prSet presAssocID="{A280CA2C-C6B6-43D1-979E-EA13698F0404}" presName="sibTrans" presStyleLbl="sibTrans2D1" presStyleIdx="0" presStyleCnt="0"/>
      <dgm:spPr/>
    </dgm:pt>
    <dgm:pt modelId="{CA46171F-6516-4372-9715-D18D7893A631}" type="pres">
      <dgm:prSet presAssocID="{BDD8EF99-D01F-422F-8B73-3D194A567C52}" presName="compNode" presStyleCnt="0"/>
      <dgm:spPr/>
    </dgm:pt>
    <dgm:pt modelId="{6A32E93E-0815-48C1-A8BB-7FF9F5E43485}" type="pres">
      <dgm:prSet presAssocID="{BDD8EF99-D01F-422F-8B73-3D194A567C52}" presName="iconBgRect" presStyleLbl="bgShp" presStyleIdx="1" presStyleCnt="5"/>
      <dgm:spPr/>
    </dgm:pt>
    <dgm:pt modelId="{513C5C98-0072-4AEA-B2EF-41191F8F697F}" type="pres">
      <dgm:prSet presAssocID="{BDD8EF99-D01F-422F-8B73-3D194A567C5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28E43195-B02E-4591-8F7A-C19468F2A4C0}" type="pres">
      <dgm:prSet presAssocID="{BDD8EF99-D01F-422F-8B73-3D194A567C52}" presName="spaceRect" presStyleCnt="0"/>
      <dgm:spPr/>
    </dgm:pt>
    <dgm:pt modelId="{DA7C783A-4022-4175-A6AD-7FC6B83D5897}" type="pres">
      <dgm:prSet presAssocID="{BDD8EF99-D01F-422F-8B73-3D194A567C52}" presName="textRect" presStyleLbl="revTx" presStyleIdx="1" presStyleCnt="5">
        <dgm:presLayoutVars>
          <dgm:chMax val="1"/>
          <dgm:chPref val="1"/>
        </dgm:presLayoutVars>
      </dgm:prSet>
      <dgm:spPr/>
    </dgm:pt>
    <dgm:pt modelId="{3FA4BF07-2CE0-4834-8046-4EBC7054A54B}" type="pres">
      <dgm:prSet presAssocID="{813AD965-8868-4861-B8B6-2B3AF01425C2}" presName="sibTrans" presStyleLbl="sibTrans2D1" presStyleIdx="0" presStyleCnt="0"/>
      <dgm:spPr/>
    </dgm:pt>
    <dgm:pt modelId="{7A0B513B-8236-422F-B39B-0BDEFB43E04F}" type="pres">
      <dgm:prSet presAssocID="{FC88B98C-2E70-4BEA-9C93-EEC17C8533B3}" presName="compNode" presStyleCnt="0"/>
      <dgm:spPr/>
    </dgm:pt>
    <dgm:pt modelId="{0D632AEF-591A-4F5D-9CB1-23A6EDB581D6}" type="pres">
      <dgm:prSet presAssocID="{FC88B98C-2E70-4BEA-9C93-EEC17C8533B3}" presName="iconBgRect" presStyleLbl="bgShp" presStyleIdx="2" presStyleCnt="5" custLinFactNeighborY="-3500"/>
      <dgm:spPr/>
    </dgm:pt>
    <dgm:pt modelId="{60F505CF-B839-4FED-B846-0BE541407DEC}" type="pres">
      <dgm:prSet presAssocID="{FC88B98C-2E70-4BEA-9C93-EEC17C8533B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eiver"/>
        </a:ext>
      </dgm:extLst>
    </dgm:pt>
    <dgm:pt modelId="{B26EF44B-143A-4C2A-A9E7-759C92D40811}" type="pres">
      <dgm:prSet presAssocID="{FC88B98C-2E70-4BEA-9C93-EEC17C8533B3}" presName="spaceRect" presStyleCnt="0"/>
      <dgm:spPr/>
    </dgm:pt>
    <dgm:pt modelId="{6A4A7F8A-5CA4-43D4-AC6C-016DEE9E5784}" type="pres">
      <dgm:prSet presAssocID="{FC88B98C-2E70-4BEA-9C93-EEC17C8533B3}" presName="textRect" presStyleLbl="revTx" presStyleIdx="2" presStyleCnt="5">
        <dgm:presLayoutVars>
          <dgm:chMax val="1"/>
          <dgm:chPref val="1"/>
        </dgm:presLayoutVars>
      </dgm:prSet>
      <dgm:spPr/>
    </dgm:pt>
    <dgm:pt modelId="{BD349DA4-91BB-40E1-9F73-54BA6F88E65C}" type="pres">
      <dgm:prSet presAssocID="{24B89FF6-02BD-4AAC-B920-AEF0FEF5435F}" presName="sibTrans" presStyleLbl="sibTrans2D1" presStyleIdx="0" presStyleCnt="0"/>
      <dgm:spPr/>
    </dgm:pt>
    <dgm:pt modelId="{73F3A71F-22E1-48ED-A5F9-B2B00E7016C7}" type="pres">
      <dgm:prSet presAssocID="{215DE004-1011-47E7-A2A6-E5B8A67818D9}" presName="compNode" presStyleCnt="0"/>
      <dgm:spPr/>
    </dgm:pt>
    <dgm:pt modelId="{F9CC5DED-B40D-4174-B1BA-DF1807856F9F}" type="pres">
      <dgm:prSet presAssocID="{215DE004-1011-47E7-A2A6-E5B8A67818D9}" presName="iconBgRect" presStyleLbl="bgShp" presStyleIdx="3" presStyleCnt="5"/>
      <dgm:spPr/>
    </dgm:pt>
    <dgm:pt modelId="{3FA52C8A-7999-4AE0-BF56-2FFB005B9617}" type="pres">
      <dgm:prSet presAssocID="{215DE004-1011-47E7-A2A6-E5B8A67818D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D3B69FC9-CD78-4F70-B9E4-BF56CF7CA10F}" type="pres">
      <dgm:prSet presAssocID="{215DE004-1011-47E7-A2A6-E5B8A67818D9}" presName="spaceRect" presStyleCnt="0"/>
      <dgm:spPr/>
    </dgm:pt>
    <dgm:pt modelId="{EC56E690-E52F-466D-BBA9-84D3CA0EA55F}" type="pres">
      <dgm:prSet presAssocID="{215DE004-1011-47E7-A2A6-E5B8A67818D9}" presName="textRect" presStyleLbl="revTx" presStyleIdx="3" presStyleCnt="5">
        <dgm:presLayoutVars>
          <dgm:chMax val="1"/>
          <dgm:chPref val="1"/>
        </dgm:presLayoutVars>
      </dgm:prSet>
      <dgm:spPr/>
    </dgm:pt>
    <dgm:pt modelId="{29784696-8843-46F0-8466-7B98AE11E441}" type="pres">
      <dgm:prSet presAssocID="{DBB9F9BD-48B9-4495-9B00-AEC0F8B9A255}" presName="sibTrans" presStyleLbl="sibTrans2D1" presStyleIdx="0" presStyleCnt="0"/>
      <dgm:spPr/>
    </dgm:pt>
    <dgm:pt modelId="{B54CC756-81BC-4A59-8E0B-174C0E41733A}" type="pres">
      <dgm:prSet presAssocID="{D4D06927-CF4C-4068-B4EE-B8A34E465975}" presName="compNode" presStyleCnt="0"/>
      <dgm:spPr/>
    </dgm:pt>
    <dgm:pt modelId="{1C306148-B848-4E76-8AC6-86FBCCE8AB7A}" type="pres">
      <dgm:prSet presAssocID="{D4D06927-CF4C-4068-B4EE-B8A34E465975}" presName="iconBgRect" presStyleLbl="bgShp" presStyleIdx="4" presStyleCnt="5"/>
      <dgm:spPr/>
    </dgm:pt>
    <dgm:pt modelId="{574E140C-09E4-46FC-AAD8-1E76F87E294D}" type="pres">
      <dgm:prSet presAssocID="{D4D06927-CF4C-4068-B4EE-B8A34E4659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mart Phone"/>
        </a:ext>
      </dgm:extLst>
    </dgm:pt>
    <dgm:pt modelId="{DA6EBA4C-FA72-48B4-B811-D6C947C41C57}" type="pres">
      <dgm:prSet presAssocID="{D4D06927-CF4C-4068-B4EE-B8A34E465975}" presName="spaceRect" presStyleCnt="0"/>
      <dgm:spPr/>
    </dgm:pt>
    <dgm:pt modelId="{D3B10559-DE3F-41B2-B501-B0F7527E4DED}" type="pres">
      <dgm:prSet presAssocID="{D4D06927-CF4C-4068-B4EE-B8A34E465975}" presName="textRect" presStyleLbl="revTx" presStyleIdx="4" presStyleCnt="5">
        <dgm:presLayoutVars>
          <dgm:chMax val="1"/>
          <dgm:chPref val="1"/>
        </dgm:presLayoutVars>
      </dgm:prSet>
      <dgm:spPr/>
    </dgm:pt>
  </dgm:ptLst>
  <dgm:cxnLst>
    <dgm:cxn modelId="{888A1200-93FB-4EA8-BD7E-62160E7724FE}" type="presOf" srcId="{24B89FF6-02BD-4AAC-B920-AEF0FEF5435F}" destId="{BD349DA4-91BB-40E1-9F73-54BA6F88E65C}" srcOrd="0" destOrd="0" presId="urn:microsoft.com/office/officeart/2018/2/layout/IconCircleList"/>
    <dgm:cxn modelId="{3588B817-88B3-4174-B2EF-B065CE32A4C5}" srcId="{3200D1BE-BE03-41A3-BD9E-6EE3D5B64EF0}" destId="{D4D06927-CF4C-4068-B4EE-B8A34E465975}" srcOrd="4" destOrd="0" parTransId="{AD7FF51B-001A-44E9-96EF-73EB7950E5D6}" sibTransId="{C335E9B7-9D9D-401E-AF06-490214F3D80A}"/>
    <dgm:cxn modelId="{4E39E11E-B067-4373-A428-E508083F8150}" type="presOf" srcId="{4F1EF547-ED74-43E3-BA63-3688AF74E206}" destId="{37F311A4-8811-4D11-83F9-BA5B837104EF}" srcOrd="0" destOrd="0" presId="urn:microsoft.com/office/officeart/2018/2/layout/IconCircleList"/>
    <dgm:cxn modelId="{11A54F28-032C-43EA-A29F-B4DEED12B5C5}" srcId="{3200D1BE-BE03-41A3-BD9E-6EE3D5B64EF0}" destId="{FC88B98C-2E70-4BEA-9C93-EEC17C8533B3}" srcOrd="2" destOrd="0" parTransId="{77CFB38F-9042-4425-9ED0-ED2282E097DA}" sibTransId="{24B89FF6-02BD-4AAC-B920-AEF0FEF5435F}"/>
    <dgm:cxn modelId="{BE01C13A-5B57-4C8E-8B25-FB639288031D}" srcId="{3200D1BE-BE03-41A3-BD9E-6EE3D5B64EF0}" destId="{4F1EF547-ED74-43E3-BA63-3688AF74E206}" srcOrd="0" destOrd="0" parTransId="{7B29BCDD-839A-44DF-AF61-2163F843AD92}" sibTransId="{A280CA2C-C6B6-43D1-979E-EA13698F0404}"/>
    <dgm:cxn modelId="{1A8B5D5D-A41A-4D36-A853-4ADE7A4E99E3}" type="presOf" srcId="{FC88B98C-2E70-4BEA-9C93-EEC17C8533B3}" destId="{6A4A7F8A-5CA4-43D4-AC6C-016DEE9E5784}" srcOrd="0" destOrd="0" presId="urn:microsoft.com/office/officeart/2018/2/layout/IconCircleList"/>
    <dgm:cxn modelId="{B9158F5F-F597-4362-8600-AC68BCFEF3B1}" srcId="{3200D1BE-BE03-41A3-BD9E-6EE3D5B64EF0}" destId="{BDD8EF99-D01F-422F-8B73-3D194A567C52}" srcOrd="1" destOrd="0" parTransId="{A3AF8EA5-C041-42BD-B661-47C2EDA08711}" sibTransId="{813AD965-8868-4861-B8B6-2B3AF01425C2}"/>
    <dgm:cxn modelId="{C9E0C75F-CF03-4E37-BD37-C530C73D4E1F}" srcId="{3200D1BE-BE03-41A3-BD9E-6EE3D5B64EF0}" destId="{215DE004-1011-47E7-A2A6-E5B8A67818D9}" srcOrd="3" destOrd="0" parTransId="{B54CE0DA-CCC5-4EA9-B100-B8B617A9FE36}" sibTransId="{DBB9F9BD-48B9-4495-9B00-AEC0F8B9A255}"/>
    <dgm:cxn modelId="{28C206B8-971F-4675-BACC-8FCB8FBB0C63}" type="presOf" srcId="{813AD965-8868-4861-B8B6-2B3AF01425C2}" destId="{3FA4BF07-2CE0-4834-8046-4EBC7054A54B}" srcOrd="0" destOrd="0" presId="urn:microsoft.com/office/officeart/2018/2/layout/IconCircleList"/>
    <dgm:cxn modelId="{B44A62C6-7D4D-408A-99A8-8A29B889ABDE}" type="presOf" srcId="{215DE004-1011-47E7-A2A6-E5B8A67818D9}" destId="{EC56E690-E52F-466D-BBA9-84D3CA0EA55F}" srcOrd="0" destOrd="0" presId="urn:microsoft.com/office/officeart/2018/2/layout/IconCircleList"/>
    <dgm:cxn modelId="{1A75CBCA-421F-47CA-821F-937FDC39E6DE}" type="presOf" srcId="{DBB9F9BD-48B9-4495-9B00-AEC0F8B9A255}" destId="{29784696-8843-46F0-8466-7B98AE11E441}" srcOrd="0" destOrd="0" presId="urn:microsoft.com/office/officeart/2018/2/layout/IconCircleList"/>
    <dgm:cxn modelId="{284F20CE-DCFB-433B-9DE8-14855361A699}" type="presOf" srcId="{3200D1BE-BE03-41A3-BD9E-6EE3D5B64EF0}" destId="{450334FE-0D9F-4030-B8D2-CA20CFDF4BC6}" srcOrd="0" destOrd="0" presId="urn:microsoft.com/office/officeart/2018/2/layout/IconCircleList"/>
    <dgm:cxn modelId="{1815B7ED-CEDD-405C-8C91-248C51896DF8}" type="presOf" srcId="{BDD8EF99-D01F-422F-8B73-3D194A567C52}" destId="{DA7C783A-4022-4175-A6AD-7FC6B83D5897}" srcOrd="0" destOrd="0" presId="urn:microsoft.com/office/officeart/2018/2/layout/IconCircleList"/>
    <dgm:cxn modelId="{DD8F08F5-24E3-41F4-83BC-7F2C7FD6D0ED}" type="presOf" srcId="{A280CA2C-C6B6-43D1-979E-EA13698F0404}" destId="{74E99103-68F6-4EE3-8EE9-F0CD55240BF9}" srcOrd="0" destOrd="0" presId="urn:microsoft.com/office/officeart/2018/2/layout/IconCircleList"/>
    <dgm:cxn modelId="{25533CF6-4829-422C-B53C-6139D32FE87A}" type="presOf" srcId="{D4D06927-CF4C-4068-B4EE-B8A34E465975}" destId="{D3B10559-DE3F-41B2-B501-B0F7527E4DED}" srcOrd="0" destOrd="0" presId="urn:microsoft.com/office/officeart/2018/2/layout/IconCircleList"/>
    <dgm:cxn modelId="{7761CB58-6A2B-4045-A7FF-EC4441FBCA47}" type="presParOf" srcId="{450334FE-0D9F-4030-B8D2-CA20CFDF4BC6}" destId="{9D5F9FEA-6D9D-4125-9524-63F4BDC3D452}" srcOrd="0" destOrd="0" presId="urn:microsoft.com/office/officeart/2018/2/layout/IconCircleList"/>
    <dgm:cxn modelId="{615736DB-8551-4AA0-A4A0-B70A3FDFA072}" type="presParOf" srcId="{9D5F9FEA-6D9D-4125-9524-63F4BDC3D452}" destId="{C1DA5C3B-A39C-4F75-B0A2-5FFC734EA5F1}" srcOrd="0" destOrd="0" presId="urn:microsoft.com/office/officeart/2018/2/layout/IconCircleList"/>
    <dgm:cxn modelId="{0B886174-86DE-4AC3-B49D-F173D98F29A6}" type="presParOf" srcId="{C1DA5C3B-A39C-4F75-B0A2-5FFC734EA5F1}" destId="{0BD9F788-A962-4A72-90FF-A36612383251}" srcOrd="0" destOrd="0" presId="urn:microsoft.com/office/officeart/2018/2/layout/IconCircleList"/>
    <dgm:cxn modelId="{413A5B46-0F19-4227-999A-1BE46C12CD8D}" type="presParOf" srcId="{C1DA5C3B-A39C-4F75-B0A2-5FFC734EA5F1}" destId="{A66CAB1B-9442-4BE9-B0D1-ABE2AF0AE490}" srcOrd="1" destOrd="0" presId="urn:microsoft.com/office/officeart/2018/2/layout/IconCircleList"/>
    <dgm:cxn modelId="{9C7AFC0E-A4DA-4E0F-8C51-4164A9C50869}" type="presParOf" srcId="{C1DA5C3B-A39C-4F75-B0A2-5FFC734EA5F1}" destId="{986D658A-59F2-41A8-BF8C-44DB0BE1B8B2}" srcOrd="2" destOrd="0" presId="urn:microsoft.com/office/officeart/2018/2/layout/IconCircleList"/>
    <dgm:cxn modelId="{AB85A6C4-A6D3-4CE4-B37B-8BAA87240066}" type="presParOf" srcId="{C1DA5C3B-A39C-4F75-B0A2-5FFC734EA5F1}" destId="{37F311A4-8811-4D11-83F9-BA5B837104EF}" srcOrd="3" destOrd="0" presId="urn:microsoft.com/office/officeart/2018/2/layout/IconCircleList"/>
    <dgm:cxn modelId="{16629E13-B24C-4261-A71E-06116E16035C}" type="presParOf" srcId="{9D5F9FEA-6D9D-4125-9524-63F4BDC3D452}" destId="{74E99103-68F6-4EE3-8EE9-F0CD55240BF9}" srcOrd="1" destOrd="0" presId="urn:microsoft.com/office/officeart/2018/2/layout/IconCircleList"/>
    <dgm:cxn modelId="{1AF22DB3-C0C3-4251-BB5A-808712C7712E}" type="presParOf" srcId="{9D5F9FEA-6D9D-4125-9524-63F4BDC3D452}" destId="{CA46171F-6516-4372-9715-D18D7893A631}" srcOrd="2" destOrd="0" presId="urn:microsoft.com/office/officeart/2018/2/layout/IconCircleList"/>
    <dgm:cxn modelId="{C8ECADF4-D3DB-4C15-8FEA-73D8F6B8A9D7}" type="presParOf" srcId="{CA46171F-6516-4372-9715-D18D7893A631}" destId="{6A32E93E-0815-48C1-A8BB-7FF9F5E43485}" srcOrd="0" destOrd="0" presId="urn:microsoft.com/office/officeart/2018/2/layout/IconCircleList"/>
    <dgm:cxn modelId="{899852C0-19EE-4027-AF25-36C754EC29EE}" type="presParOf" srcId="{CA46171F-6516-4372-9715-D18D7893A631}" destId="{513C5C98-0072-4AEA-B2EF-41191F8F697F}" srcOrd="1" destOrd="0" presId="urn:microsoft.com/office/officeart/2018/2/layout/IconCircleList"/>
    <dgm:cxn modelId="{CCC4D17C-E55F-4FB6-908A-9A893B14BF2F}" type="presParOf" srcId="{CA46171F-6516-4372-9715-D18D7893A631}" destId="{28E43195-B02E-4591-8F7A-C19468F2A4C0}" srcOrd="2" destOrd="0" presId="urn:microsoft.com/office/officeart/2018/2/layout/IconCircleList"/>
    <dgm:cxn modelId="{4663A36E-A8EA-42FB-B9F0-97670F2AA808}" type="presParOf" srcId="{CA46171F-6516-4372-9715-D18D7893A631}" destId="{DA7C783A-4022-4175-A6AD-7FC6B83D5897}" srcOrd="3" destOrd="0" presId="urn:microsoft.com/office/officeart/2018/2/layout/IconCircleList"/>
    <dgm:cxn modelId="{575773C0-DED4-44B0-AD2C-149FD2B5436D}" type="presParOf" srcId="{9D5F9FEA-6D9D-4125-9524-63F4BDC3D452}" destId="{3FA4BF07-2CE0-4834-8046-4EBC7054A54B}" srcOrd="3" destOrd="0" presId="urn:microsoft.com/office/officeart/2018/2/layout/IconCircleList"/>
    <dgm:cxn modelId="{A69C0368-D3E8-4121-B665-103C438CC719}" type="presParOf" srcId="{9D5F9FEA-6D9D-4125-9524-63F4BDC3D452}" destId="{7A0B513B-8236-422F-B39B-0BDEFB43E04F}" srcOrd="4" destOrd="0" presId="urn:microsoft.com/office/officeart/2018/2/layout/IconCircleList"/>
    <dgm:cxn modelId="{3509B5EA-096B-4DE4-9FFC-5BEB2A29A337}" type="presParOf" srcId="{7A0B513B-8236-422F-B39B-0BDEFB43E04F}" destId="{0D632AEF-591A-4F5D-9CB1-23A6EDB581D6}" srcOrd="0" destOrd="0" presId="urn:microsoft.com/office/officeart/2018/2/layout/IconCircleList"/>
    <dgm:cxn modelId="{0255F61F-2A9D-41EF-9F98-28267A6603F3}" type="presParOf" srcId="{7A0B513B-8236-422F-B39B-0BDEFB43E04F}" destId="{60F505CF-B839-4FED-B846-0BE541407DEC}" srcOrd="1" destOrd="0" presId="urn:microsoft.com/office/officeart/2018/2/layout/IconCircleList"/>
    <dgm:cxn modelId="{3C6049B9-8E7D-4486-A34A-B4B57518B752}" type="presParOf" srcId="{7A0B513B-8236-422F-B39B-0BDEFB43E04F}" destId="{B26EF44B-143A-4C2A-A9E7-759C92D40811}" srcOrd="2" destOrd="0" presId="urn:microsoft.com/office/officeart/2018/2/layout/IconCircleList"/>
    <dgm:cxn modelId="{516A64C0-0702-48E6-B543-DD62592F0069}" type="presParOf" srcId="{7A0B513B-8236-422F-B39B-0BDEFB43E04F}" destId="{6A4A7F8A-5CA4-43D4-AC6C-016DEE9E5784}" srcOrd="3" destOrd="0" presId="urn:microsoft.com/office/officeart/2018/2/layout/IconCircleList"/>
    <dgm:cxn modelId="{E04500F6-EDF2-4D38-A5F0-0DFF627AB66D}" type="presParOf" srcId="{9D5F9FEA-6D9D-4125-9524-63F4BDC3D452}" destId="{BD349DA4-91BB-40E1-9F73-54BA6F88E65C}" srcOrd="5" destOrd="0" presId="urn:microsoft.com/office/officeart/2018/2/layout/IconCircleList"/>
    <dgm:cxn modelId="{C61B94B0-0BD9-4867-9E1A-8E5EC7F856C5}" type="presParOf" srcId="{9D5F9FEA-6D9D-4125-9524-63F4BDC3D452}" destId="{73F3A71F-22E1-48ED-A5F9-B2B00E7016C7}" srcOrd="6" destOrd="0" presId="urn:microsoft.com/office/officeart/2018/2/layout/IconCircleList"/>
    <dgm:cxn modelId="{3B1B0888-FA79-4E04-94BF-77E8FC685FCB}" type="presParOf" srcId="{73F3A71F-22E1-48ED-A5F9-B2B00E7016C7}" destId="{F9CC5DED-B40D-4174-B1BA-DF1807856F9F}" srcOrd="0" destOrd="0" presId="urn:microsoft.com/office/officeart/2018/2/layout/IconCircleList"/>
    <dgm:cxn modelId="{2D68B7DF-71D8-4402-9306-4B5FC7646316}" type="presParOf" srcId="{73F3A71F-22E1-48ED-A5F9-B2B00E7016C7}" destId="{3FA52C8A-7999-4AE0-BF56-2FFB005B9617}" srcOrd="1" destOrd="0" presId="urn:microsoft.com/office/officeart/2018/2/layout/IconCircleList"/>
    <dgm:cxn modelId="{4CD84660-BFD8-48F5-ACB0-ECF7D51FA7D7}" type="presParOf" srcId="{73F3A71F-22E1-48ED-A5F9-B2B00E7016C7}" destId="{D3B69FC9-CD78-4F70-B9E4-BF56CF7CA10F}" srcOrd="2" destOrd="0" presId="urn:microsoft.com/office/officeart/2018/2/layout/IconCircleList"/>
    <dgm:cxn modelId="{21BAB7B3-D965-4254-92F2-9CA85BC363C3}" type="presParOf" srcId="{73F3A71F-22E1-48ED-A5F9-B2B00E7016C7}" destId="{EC56E690-E52F-466D-BBA9-84D3CA0EA55F}" srcOrd="3" destOrd="0" presId="urn:microsoft.com/office/officeart/2018/2/layout/IconCircleList"/>
    <dgm:cxn modelId="{EDA9ECC1-4AB8-4162-95BD-73BA392637DE}" type="presParOf" srcId="{9D5F9FEA-6D9D-4125-9524-63F4BDC3D452}" destId="{29784696-8843-46F0-8466-7B98AE11E441}" srcOrd="7" destOrd="0" presId="urn:microsoft.com/office/officeart/2018/2/layout/IconCircleList"/>
    <dgm:cxn modelId="{B43C110D-951E-4EB4-AF6F-BC19E0CBBBDE}" type="presParOf" srcId="{9D5F9FEA-6D9D-4125-9524-63F4BDC3D452}" destId="{B54CC756-81BC-4A59-8E0B-174C0E41733A}" srcOrd="8" destOrd="0" presId="urn:microsoft.com/office/officeart/2018/2/layout/IconCircleList"/>
    <dgm:cxn modelId="{6E12BC90-9380-43CC-AD41-8C02671662C6}" type="presParOf" srcId="{B54CC756-81BC-4A59-8E0B-174C0E41733A}" destId="{1C306148-B848-4E76-8AC6-86FBCCE8AB7A}" srcOrd="0" destOrd="0" presId="urn:microsoft.com/office/officeart/2018/2/layout/IconCircleList"/>
    <dgm:cxn modelId="{A013D2E6-CD03-4838-A5C0-0DAFD5B4C89A}" type="presParOf" srcId="{B54CC756-81BC-4A59-8E0B-174C0E41733A}" destId="{574E140C-09E4-46FC-AAD8-1E76F87E294D}" srcOrd="1" destOrd="0" presId="urn:microsoft.com/office/officeart/2018/2/layout/IconCircleList"/>
    <dgm:cxn modelId="{1FE012AA-20F3-4EE5-8D44-714AB47AA5A2}" type="presParOf" srcId="{B54CC756-81BC-4A59-8E0B-174C0E41733A}" destId="{DA6EBA4C-FA72-48B4-B811-D6C947C41C57}" srcOrd="2" destOrd="0" presId="urn:microsoft.com/office/officeart/2018/2/layout/IconCircleList"/>
    <dgm:cxn modelId="{7B328AB1-1584-48B4-A34D-279E731454B5}" type="presParOf" srcId="{B54CC756-81BC-4A59-8E0B-174C0E41733A}" destId="{D3B10559-DE3F-41B2-B501-B0F7527E4DE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7A762-9547-45D8-B4FF-FDFA03C8E61F}">
      <dsp:nvSpPr>
        <dsp:cNvPr id="0" name=""/>
        <dsp:cNvSpPr/>
      </dsp:nvSpPr>
      <dsp:spPr>
        <a:xfrm>
          <a:off x="4108" y="700215"/>
          <a:ext cx="2470500" cy="914793"/>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Module 1: Introduction to Whole Family Approach</a:t>
          </a:r>
        </a:p>
      </dsp:txBody>
      <dsp:txXfrm>
        <a:off x="4108" y="700215"/>
        <a:ext cx="2470500" cy="914793"/>
      </dsp:txXfrm>
    </dsp:sp>
    <dsp:sp modelId="{3327A520-2CB9-47A7-AF17-5F92A00B785D}">
      <dsp:nvSpPr>
        <dsp:cNvPr id="0" name=""/>
        <dsp:cNvSpPr/>
      </dsp:nvSpPr>
      <dsp:spPr>
        <a:xfrm>
          <a:off x="4108" y="1615009"/>
          <a:ext cx="2470500" cy="1877579"/>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Understanding The Whole Family Approach</a:t>
          </a:r>
        </a:p>
        <a:p>
          <a:pPr marL="171450" lvl="1" indent="-171450" algn="l" defTabSz="800100">
            <a:lnSpc>
              <a:spcPct val="90000"/>
            </a:lnSpc>
            <a:spcBef>
              <a:spcPct val="0"/>
            </a:spcBef>
            <a:spcAft>
              <a:spcPct val="15000"/>
            </a:spcAft>
            <a:buChar char="•"/>
          </a:pPr>
          <a:r>
            <a:rPr lang="en-US" sz="1800" kern="1200"/>
            <a:t>Six Key Components</a:t>
          </a:r>
        </a:p>
        <a:p>
          <a:pPr marL="171450" lvl="1" indent="-171450" algn="l" defTabSz="800100">
            <a:lnSpc>
              <a:spcPct val="90000"/>
            </a:lnSpc>
            <a:spcBef>
              <a:spcPct val="0"/>
            </a:spcBef>
            <a:spcAft>
              <a:spcPct val="15000"/>
            </a:spcAft>
            <a:buChar char="•"/>
          </a:pPr>
          <a:r>
            <a:rPr lang="en-US" sz="1800" kern="1200"/>
            <a:t>Benefits of WFA</a:t>
          </a:r>
        </a:p>
        <a:p>
          <a:pPr marL="171450" lvl="1" indent="-171450" algn="l" defTabSz="800100">
            <a:lnSpc>
              <a:spcPct val="90000"/>
            </a:lnSpc>
            <a:spcBef>
              <a:spcPct val="0"/>
            </a:spcBef>
            <a:spcAft>
              <a:spcPct val="15000"/>
            </a:spcAft>
            <a:buChar char="•"/>
          </a:pPr>
          <a:r>
            <a:rPr lang="en-US" sz="1800" kern="1200"/>
            <a:t>History</a:t>
          </a:r>
        </a:p>
      </dsp:txBody>
      <dsp:txXfrm>
        <a:off x="4108" y="1615009"/>
        <a:ext cx="2470500" cy="1877579"/>
      </dsp:txXfrm>
    </dsp:sp>
    <dsp:sp modelId="{49A8C7B0-5872-4AB6-8833-09B7A3554B76}">
      <dsp:nvSpPr>
        <dsp:cNvPr id="0" name=""/>
        <dsp:cNvSpPr/>
      </dsp:nvSpPr>
      <dsp:spPr>
        <a:xfrm>
          <a:off x="2820479" y="700215"/>
          <a:ext cx="2470500" cy="914793"/>
        </a:xfrm>
        <a:prstGeom prst="rect">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Module 2: Recruiting and Engaging Families</a:t>
          </a:r>
        </a:p>
      </dsp:txBody>
      <dsp:txXfrm>
        <a:off x="2820479" y="700215"/>
        <a:ext cx="2470500" cy="914793"/>
      </dsp:txXfrm>
    </dsp:sp>
    <dsp:sp modelId="{11D9A150-B138-49BD-B351-F0AB07B9EC37}">
      <dsp:nvSpPr>
        <dsp:cNvPr id="0" name=""/>
        <dsp:cNvSpPr/>
      </dsp:nvSpPr>
      <dsp:spPr>
        <a:xfrm>
          <a:off x="2820479" y="1615009"/>
          <a:ext cx="2470500" cy="1877579"/>
        </a:xfrm>
        <a:prstGeom prst="rect">
          <a:avLst/>
        </a:prstGeom>
        <a:solidFill>
          <a:schemeClr val="accent2">
            <a:tint val="40000"/>
            <a:alpha val="90000"/>
            <a:hueOff val="2244906"/>
            <a:satOff val="-20744"/>
            <a:lumOff val="-2338"/>
            <a:alphaOff val="0"/>
          </a:schemeClr>
        </a:solidFill>
        <a:ln w="19050" cap="flat" cmpd="sng" algn="ctr">
          <a:solidFill>
            <a:schemeClr val="accent2">
              <a:tint val="40000"/>
              <a:alpha val="90000"/>
              <a:hueOff val="2244906"/>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Eligibility</a:t>
          </a:r>
        </a:p>
        <a:p>
          <a:pPr marL="171450" lvl="1" indent="-171450" algn="l" defTabSz="800100">
            <a:lnSpc>
              <a:spcPct val="90000"/>
            </a:lnSpc>
            <a:spcBef>
              <a:spcPct val="0"/>
            </a:spcBef>
            <a:spcAft>
              <a:spcPct val="15000"/>
            </a:spcAft>
            <a:buChar char="•"/>
          </a:pPr>
          <a:r>
            <a:rPr lang="en-US" sz="1800" kern="1200"/>
            <a:t>Recruitment</a:t>
          </a:r>
        </a:p>
        <a:p>
          <a:pPr marL="171450" lvl="1" indent="-171450" algn="l" defTabSz="800100">
            <a:lnSpc>
              <a:spcPct val="90000"/>
            </a:lnSpc>
            <a:spcBef>
              <a:spcPct val="0"/>
            </a:spcBef>
            <a:spcAft>
              <a:spcPct val="15000"/>
            </a:spcAft>
            <a:buChar char="•"/>
          </a:pPr>
          <a:r>
            <a:rPr lang="en-US" sz="1800" kern="1200"/>
            <a:t>Family Coaching</a:t>
          </a:r>
        </a:p>
      </dsp:txBody>
      <dsp:txXfrm>
        <a:off x="2820479" y="1615009"/>
        <a:ext cx="2470500" cy="1877579"/>
      </dsp:txXfrm>
    </dsp:sp>
    <dsp:sp modelId="{7783F185-0137-4080-AC2B-CA1971C1C2F9}">
      <dsp:nvSpPr>
        <dsp:cNvPr id="0" name=""/>
        <dsp:cNvSpPr/>
      </dsp:nvSpPr>
      <dsp:spPr>
        <a:xfrm>
          <a:off x="5636849" y="700215"/>
          <a:ext cx="2470500" cy="914793"/>
        </a:xfrm>
        <a:prstGeom prst="rect">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Module 3: Best Practices</a:t>
          </a:r>
        </a:p>
      </dsp:txBody>
      <dsp:txXfrm>
        <a:off x="5636849" y="700215"/>
        <a:ext cx="2470500" cy="914793"/>
      </dsp:txXfrm>
    </dsp:sp>
    <dsp:sp modelId="{C3582A23-CDF9-4E8D-A43D-6030BE0F2559}">
      <dsp:nvSpPr>
        <dsp:cNvPr id="0" name=""/>
        <dsp:cNvSpPr/>
      </dsp:nvSpPr>
      <dsp:spPr>
        <a:xfrm>
          <a:off x="5636849" y="1615009"/>
          <a:ext cx="2470500" cy="1877579"/>
        </a:xfrm>
        <a:prstGeom prst="rect">
          <a:avLst/>
        </a:prstGeom>
        <a:solidFill>
          <a:schemeClr val="accent2">
            <a:tint val="40000"/>
            <a:alpha val="90000"/>
            <a:hueOff val="4489812"/>
            <a:satOff val="-41488"/>
            <a:lumOff val="-4677"/>
            <a:alphaOff val="0"/>
          </a:schemeClr>
        </a:solidFill>
        <a:ln w="19050" cap="flat" cmpd="sng" algn="ctr">
          <a:solidFill>
            <a:schemeClr val="accent2">
              <a:tint val="40000"/>
              <a:alpha val="90000"/>
              <a:hueOff val="4489812"/>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Intake and data Collection</a:t>
          </a:r>
        </a:p>
        <a:p>
          <a:pPr marL="171450" lvl="1" indent="-171450" algn="l" defTabSz="800100">
            <a:lnSpc>
              <a:spcPct val="90000"/>
            </a:lnSpc>
            <a:spcBef>
              <a:spcPct val="0"/>
            </a:spcBef>
            <a:spcAft>
              <a:spcPct val="15000"/>
            </a:spcAft>
            <a:buChar char="•"/>
          </a:pPr>
          <a:r>
            <a:rPr lang="en-US" sz="1800" kern="1200"/>
            <a:t>Assessment and Goal Setting Tools</a:t>
          </a:r>
        </a:p>
        <a:p>
          <a:pPr marL="171450" lvl="1" indent="-171450" algn="l" defTabSz="800100">
            <a:lnSpc>
              <a:spcPct val="90000"/>
            </a:lnSpc>
            <a:spcBef>
              <a:spcPct val="0"/>
            </a:spcBef>
            <a:spcAft>
              <a:spcPct val="15000"/>
            </a:spcAft>
            <a:buChar char="•"/>
          </a:pPr>
          <a:r>
            <a:rPr lang="en-US" sz="1800" kern="1200"/>
            <a:t>Referrals and Outcomes</a:t>
          </a:r>
        </a:p>
      </dsp:txBody>
      <dsp:txXfrm>
        <a:off x="5636849" y="1615009"/>
        <a:ext cx="2470500" cy="1877579"/>
      </dsp:txXfrm>
    </dsp:sp>
    <dsp:sp modelId="{7C4073E5-F149-4971-86BC-232BC5BE6DA4}">
      <dsp:nvSpPr>
        <dsp:cNvPr id="0" name=""/>
        <dsp:cNvSpPr/>
      </dsp:nvSpPr>
      <dsp:spPr>
        <a:xfrm>
          <a:off x="8453219" y="700215"/>
          <a:ext cx="2470500" cy="914793"/>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Module 4: Empowering Connections</a:t>
          </a:r>
        </a:p>
      </dsp:txBody>
      <dsp:txXfrm>
        <a:off x="8453219" y="700215"/>
        <a:ext cx="2470500" cy="914793"/>
      </dsp:txXfrm>
    </dsp:sp>
    <dsp:sp modelId="{7C79EAAF-5A2B-4F0D-BB82-04795E7B2765}">
      <dsp:nvSpPr>
        <dsp:cNvPr id="0" name=""/>
        <dsp:cNvSpPr/>
      </dsp:nvSpPr>
      <dsp:spPr>
        <a:xfrm>
          <a:off x="8453219" y="1615009"/>
          <a:ext cx="2470500" cy="1877579"/>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Family Voice</a:t>
          </a:r>
        </a:p>
        <a:p>
          <a:pPr marL="171450" lvl="1" indent="-171450" algn="l" defTabSz="800100">
            <a:lnSpc>
              <a:spcPct val="90000"/>
            </a:lnSpc>
            <a:spcBef>
              <a:spcPct val="0"/>
            </a:spcBef>
            <a:spcAft>
              <a:spcPct val="15000"/>
            </a:spcAft>
            <a:buChar char="•"/>
          </a:pPr>
          <a:r>
            <a:rPr lang="en-US" sz="1800" kern="1200"/>
            <a:t>Family Advisory Council</a:t>
          </a:r>
        </a:p>
        <a:p>
          <a:pPr marL="171450" lvl="1" indent="-171450" algn="l" defTabSz="800100">
            <a:lnSpc>
              <a:spcPct val="90000"/>
            </a:lnSpc>
            <a:spcBef>
              <a:spcPct val="0"/>
            </a:spcBef>
            <a:spcAft>
              <a:spcPct val="15000"/>
            </a:spcAft>
            <a:buChar char="•"/>
          </a:pPr>
          <a:r>
            <a:rPr lang="en-US" sz="1800" kern="1200"/>
            <a:t>Supportive Resources</a:t>
          </a:r>
        </a:p>
        <a:p>
          <a:pPr marL="171450" lvl="1" indent="-171450" algn="l" defTabSz="800100">
            <a:lnSpc>
              <a:spcPct val="90000"/>
            </a:lnSpc>
            <a:spcBef>
              <a:spcPct val="0"/>
            </a:spcBef>
            <a:spcAft>
              <a:spcPct val="15000"/>
            </a:spcAft>
            <a:buChar char="•"/>
          </a:pPr>
          <a:r>
            <a:rPr lang="en-US" sz="1800" kern="1200"/>
            <a:t>Community Partners</a:t>
          </a:r>
        </a:p>
      </dsp:txBody>
      <dsp:txXfrm>
        <a:off x="8453219" y="1615009"/>
        <a:ext cx="2470500" cy="1877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B5BEB-A671-44C9-B874-11A8675F68E3}">
      <dsp:nvSpPr>
        <dsp:cNvPr id="0" name=""/>
        <dsp:cNvSpPr/>
      </dsp:nvSpPr>
      <dsp:spPr>
        <a:xfrm rot="5400000">
          <a:off x="6731621" y="-2839081"/>
          <a:ext cx="837972"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When Families Thrive, Children Thrive</a:t>
          </a:r>
        </a:p>
        <a:p>
          <a:pPr marL="114300" lvl="1" indent="-114300" algn="l" defTabSz="533400">
            <a:lnSpc>
              <a:spcPct val="90000"/>
            </a:lnSpc>
            <a:spcBef>
              <a:spcPct val="0"/>
            </a:spcBef>
            <a:spcAft>
              <a:spcPct val="15000"/>
            </a:spcAft>
            <a:buChar char="•"/>
          </a:pPr>
          <a:r>
            <a:rPr lang="en-US" sz="1200" b="0" i="0" kern="1200"/>
            <a:t>When parents receive support to improve their economic situation, children benefit from a more stable and nurturing environment, leading to better educational and developmental outcomes.  </a:t>
          </a:r>
          <a:endParaRPr lang="en-US" sz="1200" kern="1200"/>
        </a:p>
      </dsp:txBody>
      <dsp:txXfrm rot="-5400000">
        <a:off x="3785615" y="147831"/>
        <a:ext cx="6689078" cy="756160"/>
      </dsp:txXfrm>
    </dsp:sp>
    <dsp:sp modelId="{7C573DC5-0ECB-42E4-BC8E-87C752626357}">
      <dsp:nvSpPr>
        <dsp:cNvPr id="0" name=""/>
        <dsp:cNvSpPr/>
      </dsp:nvSpPr>
      <dsp:spPr>
        <a:xfrm>
          <a:off x="0" y="2177"/>
          <a:ext cx="3785616" cy="104746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Improved Child Outcomes</a:t>
          </a:r>
        </a:p>
      </dsp:txBody>
      <dsp:txXfrm>
        <a:off x="51133" y="53310"/>
        <a:ext cx="3683350" cy="945199"/>
      </dsp:txXfrm>
    </dsp:sp>
    <dsp:sp modelId="{B8824576-7A3E-4978-85CC-ED039B53F0E1}">
      <dsp:nvSpPr>
        <dsp:cNvPr id="0" name=""/>
        <dsp:cNvSpPr/>
      </dsp:nvSpPr>
      <dsp:spPr>
        <a:xfrm rot="5400000">
          <a:off x="6731621" y="-1739242"/>
          <a:ext cx="837972"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Parents are better able to support their children and achieve their own goals when they have access to education, job opportunities, and health services.</a:t>
          </a:r>
        </a:p>
      </dsp:txBody>
      <dsp:txXfrm rot="-5400000">
        <a:off x="3785615" y="1247670"/>
        <a:ext cx="6689078" cy="756160"/>
      </dsp:txXfrm>
    </dsp:sp>
    <dsp:sp modelId="{D5CD4CE4-6FE2-4A8F-B1BC-DD244F614056}">
      <dsp:nvSpPr>
        <dsp:cNvPr id="0" name=""/>
        <dsp:cNvSpPr/>
      </dsp:nvSpPr>
      <dsp:spPr>
        <a:xfrm>
          <a:off x="0" y="1102016"/>
          <a:ext cx="3785616" cy="104746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Enhanced Parent Outcomes</a:t>
          </a:r>
        </a:p>
      </dsp:txBody>
      <dsp:txXfrm>
        <a:off x="51133" y="1153149"/>
        <a:ext cx="3683350" cy="945199"/>
      </dsp:txXfrm>
    </dsp:sp>
    <dsp:sp modelId="{C8969C3B-B7A6-49B4-851E-52D03F9AD1A9}">
      <dsp:nvSpPr>
        <dsp:cNvPr id="0" name=""/>
        <dsp:cNvSpPr/>
      </dsp:nvSpPr>
      <dsp:spPr>
        <a:xfrm rot="5400000">
          <a:off x="6731621" y="-639403"/>
          <a:ext cx="837972"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0" i="0" kern="1200"/>
            <a:t>By helping parents gain stable employment, improve their financial literacy, and build assets, the Whole Family Approach enhances the family's economic stability and reduces reliance on social services. </a:t>
          </a:r>
          <a:endParaRPr lang="en-US" sz="1200" kern="1200"/>
        </a:p>
      </dsp:txBody>
      <dsp:txXfrm rot="-5400000">
        <a:off x="3785615" y="2347509"/>
        <a:ext cx="6689078" cy="756160"/>
      </dsp:txXfrm>
    </dsp:sp>
    <dsp:sp modelId="{25B761B4-3563-4936-864E-AEDA5CBBE4E7}">
      <dsp:nvSpPr>
        <dsp:cNvPr id="0" name=""/>
        <dsp:cNvSpPr/>
      </dsp:nvSpPr>
      <dsp:spPr>
        <a:xfrm>
          <a:off x="0" y="2201855"/>
          <a:ext cx="3785616" cy="104746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Economic Mobility</a:t>
          </a:r>
        </a:p>
      </dsp:txBody>
      <dsp:txXfrm>
        <a:off x="51133" y="2252988"/>
        <a:ext cx="3683350" cy="945199"/>
      </dsp:txXfrm>
    </dsp:sp>
    <dsp:sp modelId="{24F337DC-CC98-4B23-B3C6-F44E156D61A0}">
      <dsp:nvSpPr>
        <dsp:cNvPr id="0" name=""/>
        <dsp:cNvSpPr/>
      </dsp:nvSpPr>
      <dsp:spPr>
        <a:xfrm rot="5400000">
          <a:off x="6731621" y="460435"/>
          <a:ext cx="837972"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0" i="0" kern="1200"/>
            <a:t>The approach fosters better communication and stronger relationships within families, as members work together towards common goals and support each other in their individual pursuits. </a:t>
          </a:r>
          <a:endParaRPr lang="en-US" sz="1200" kern="1200"/>
        </a:p>
      </dsp:txBody>
      <dsp:txXfrm rot="-5400000">
        <a:off x="3785615" y="3447347"/>
        <a:ext cx="6689078" cy="756160"/>
      </dsp:txXfrm>
    </dsp:sp>
    <dsp:sp modelId="{2B0A40D9-13D7-456B-89B6-0A76C49D2B74}">
      <dsp:nvSpPr>
        <dsp:cNvPr id="0" name=""/>
        <dsp:cNvSpPr/>
      </dsp:nvSpPr>
      <dsp:spPr>
        <a:xfrm>
          <a:off x="0" y="3301694"/>
          <a:ext cx="3785616" cy="104746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Strengthened Family Relationship</a:t>
          </a:r>
        </a:p>
      </dsp:txBody>
      <dsp:txXfrm>
        <a:off x="51133" y="3352827"/>
        <a:ext cx="3683350" cy="9451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DD531-1012-483D-BE5E-576BA518E942}">
      <dsp:nvSpPr>
        <dsp:cNvPr id="0" name=""/>
        <dsp:cNvSpPr/>
      </dsp:nvSpPr>
      <dsp:spPr>
        <a:xfrm>
          <a:off x="125339" y="1004877"/>
          <a:ext cx="3551294" cy="3465696"/>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i="1" kern="1200" dirty="0">
              <a:effectLst/>
              <a:latin typeface="Aptos" panose="020B0004020202020204" pitchFamily="34" charset="0"/>
              <a:ea typeface="Aptos" panose="020B0004020202020204" pitchFamily="34" charset="0"/>
              <a:cs typeface="Times New Roman" panose="02020603050405020304" pitchFamily="18" charset="0"/>
            </a:rPr>
            <a:t>A Spanish speaking mother of 2 was determined to overcome language barriers, earn her GED and gain independence to create a better future for her family. With the support of her Family Service Coordinator, she enrolled in English as a Second Language classes where she gained confidence in her ability to communicate and became a regular participant in her children’s parent group. She was also able to obtain a driver’s license to grant her more independence. She is now transitioning into classes to obtain her GED and has helped others family members enroll into language classes. She stated “This program has shown me that I can accomplish anything with the right support”</a:t>
          </a:r>
          <a:endParaRPr lang="en-US" sz="1300" kern="1200" dirty="0"/>
        </a:p>
      </dsp:txBody>
      <dsp:txXfrm>
        <a:off x="226846" y="1106384"/>
        <a:ext cx="3348280" cy="3262682"/>
      </dsp:txXfrm>
    </dsp:sp>
    <dsp:sp modelId="{2518A218-53E0-4247-9237-B4E06C2D6969}">
      <dsp:nvSpPr>
        <dsp:cNvPr id="0" name=""/>
        <dsp:cNvSpPr/>
      </dsp:nvSpPr>
      <dsp:spPr>
        <a:xfrm>
          <a:off x="4215745" y="953213"/>
          <a:ext cx="3699074" cy="3557927"/>
        </a:xfrm>
        <a:prstGeom prst="roundRect">
          <a:avLst>
            <a:gd name="adj" fmla="val 10000"/>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i="1" kern="1200" dirty="0">
              <a:effectLst/>
              <a:latin typeface="Aptos" panose="020B0004020202020204" pitchFamily="34" charset="0"/>
              <a:ea typeface="Aptos" panose="020B0004020202020204" pitchFamily="34" charset="0"/>
              <a:cs typeface="Times New Roman" panose="02020603050405020304" pitchFamily="18" charset="0"/>
            </a:rPr>
            <a:t>A grandmother raising her grandchildren and great- children, was looking to build better stability and support. This grandmother was focused on creating a better financial foundation. With the support of her coordinator and services such as budget counseling. She was able to learn the skills needed to create a workable budget, get caught up on household expenses and begin building a savings. She has shared her experience with her granddaughter setting the stage for intergenerational stability. Bringing relief and happiness into the household.</a:t>
          </a:r>
          <a:endParaRPr lang="en-US" sz="1300" kern="1200" dirty="0">
            <a:latin typeface="+mj-lt"/>
          </a:endParaRPr>
        </a:p>
      </dsp:txBody>
      <dsp:txXfrm>
        <a:off x="4319953" y="1057421"/>
        <a:ext cx="3490658" cy="3349511"/>
      </dsp:txXfrm>
    </dsp:sp>
    <dsp:sp modelId="{B73430BB-7D70-4D5F-9CAC-D16959162FC9}">
      <dsp:nvSpPr>
        <dsp:cNvPr id="0" name=""/>
        <dsp:cNvSpPr/>
      </dsp:nvSpPr>
      <dsp:spPr>
        <a:xfrm>
          <a:off x="8291933" y="931529"/>
          <a:ext cx="3355152" cy="3571087"/>
        </a:xfrm>
        <a:prstGeom prst="roundRect">
          <a:avLst>
            <a:gd name="adj" fmla="val 10000"/>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effectLst/>
              <a:latin typeface="Aptos" panose="020B0004020202020204" pitchFamily="34" charset="0"/>
              <a:ea typeface="Aptos" panose="020B0004020202020204" pitchFamily="34" charset="0"/>
              <a:cs typeface="Times New Roman" panose="02020603050405020304" pitchFamily="18" charset="0"/>
            </a:rPr>
            <a:t>A couple with 2 children were living in an old trailer with minimal heat, they came to GCCAC looking for energy assistance, they received support with their energy but were also offered weatherization services to lower their energy bills and provide a warmer home. This mother went on the return to school and obtained her CNA/GNA and obtained employment at a Hospital, With the continued support of their coordinator they are working toward purchasing a home. </a:t>
          </a:r>
          <a:r>
            <a:rPr lang="en-US" sz="1300" kern="1200" dirty="0"/>
            <a:t>. </a:t>
          </a:r>
        </a:p>
      </dsp:txBody>
      <dsp:txXfrm>
        <a:off x="8390202" y="1029798"/>
        <a:ext cx="3158614" cy="3374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5EEA5-CB58-45C2-853A-526F2E9C51DB}">
      <dsp:nvSpPr>
        <dsp:cNvPr id="0" name=""/>
        <dsp:cNvSpPr/>
      </dsp:nvSpPr>
      <dsp:spPr>
        <a:xfrm>
          <a:off x="0" y="813"/>
          <a:ext cx="6798539" cy="87837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Understand WFA Eligibility and Recruitment</a:t>
          </a:r>
        </a:p>
      </dsp:txBody>
      <dsp:txXfrm>
        <a:off x="42879" y="43692"/>
        <a:ext cx="6712781" cy="792619"/>
      </dsp:txXfrm>
    </dsp:sp>
    <dsp:sp modelId="{2B8142DD-556F-4412-8A17-9F617536E77F}">
      <dsp:nvSpPr>
        <dsp:cNvPr id="0" name=""/>
        <dsp:cNvSpPr/>
      </dsp:nvSpPr>
      <dsp:spPr>
        <a:xfrm>
          <a:off x="0" y="942550"/>
          <a:ext cx="6798539" cy="878377"/>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Gain Knowledge on practices for fostering active participation</a:t>
          </a:r>
        </a:p>
      </dsp:txBody>
      <dsp:txXfrm>
        <a:off x="42879" y="985429"/>
        <a:ext cx="6712781" cy="792619"/>
      </dsp:txXfrm>
    </dsp:sp>
    <dsp:sp modelId="{5226F602-CEA1-43F7-A914-5330A994AB6C}">
      <dsp:nvSpPr>
        <dsp:cNvPr id="0" name=""/>
        <dsp:cNvSpPr/>
      </dsp:nvSpPr>
      <dsp:spPr>
        <a:xfrm>
          <a:off x="0" y="1891178"/>
          <a:ext cx="6798539" cy="878377"/>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Enhance Active Listening and Motivation Skills</a:t>
          </a:r>
        </a:p>
      </dsp:txBody>
      <dsp:txXfrm>
        <a:off x="42879" y="1934057"/>
        <a:ext cx="6712781" cy="792619"/>
      </dsp:txXfrm>
    </dsp:sp>
    <dsp:sp modelId="{9AA4B82F-484C-4114-BA53-1DAAE7337053}">
      <dsp:nvSpPr>
        <dsp:cNvPr id="0" name=""/>
        <dsp:cNvSpPr/>
      </dsp:nvSpPr>
      <dsp:spPr>
        <a:xfrm>
          <a:off x="0" y="2826026"/>
          <a:ext cx="6798539" cy="878377"/>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Identify Common Barriers and Solutions</a:t>
          </a:r>
        </a:p>
      </dsp:txBody>
      <dsp:txXfrm>
        <a:off x="42879" y="2868905"/>
        <a:ext cx="6712781" cy="7926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AA38E-09C5-4933-BD10-DA0232A4A01C}">
      <dsp:nvSpPr>
        <dsp:cNvPr id="0" name=""/>
        <dsp:cNvSpPr/>
      </dsp:nvSpPr>
      <dsp:spPr>
        <a:xfrm>
          <a:off x="705178" y="130378"/>
          <a:ext cx="3000573" cy="183427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t>Active Listening </a:t>
          </a:r>
          <a:r>
            <a:rPr lang="en-US" sz="2400" kern="1200" dirty="0"/>
            <a:t>– </a:t>
          </a:r>
          <a:r>
            <a:rPr lang="en-US" sz="2000" kern="1200" dirty="0"/>
            <a:t>Listening and understanding their needs, concerns and aspirations</a:t>
          </a:r>
        </a:p>
      </dsp:txBody>
      <dsp:txXfrm>
        <a:off x="705178" y="130378"/>
        <a:ext cx="3000573" cy="1834275"/>
      </dsp:txXfrm>
    </dsp:sp>
    <dsp:sp modelId="{DA2C5A09-4556-4B3F-8F5C-FE42A5F92A8C}">
      <dsp:nvSpPr>
        <dsp:cNvPr id="0" name=""/>
        <dsp:cNvSpPr/>
      </dsp:nvSpPr>
      <dsp:spPr>
        <a:xfrm>
          <a:off x="4094108" y="70684"/>
          <a:ext cx="3035706" cy="195366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t>Empathy-</a:t>
          </a:r>
        </a:p>
        <a:p>
          <a:pPr marL="0" lvl="0" indent="0" algn="ctr" defTabSz="1066800">
            <a:lnSpc>
              <a:spcPct val="90000"/>
            </a:lnSpc>
            <a:spcBef>
              <a:spcPct val="0"/>
            </a:spcBef>
            <a:spcAft>
              <a:spcPct val="35000"/>
            </a:spcAft>
            <a:buNone/>
          </a:pPr>
          <a:r>
            <a:rPr lang="en-US" sz="2000" kern="1200" dirty="0"/>
            <a:t> Acknowledge their perspective</a:t>
          </a:r>
        </a:p>
      </dsp:txBody>
      <dsp:txXfrm>
        <a:off x="4094108" y="70684"/>
        <a:ext cx="3035706" cy="1953662"/>
      </dsp:txXfrm>
    </dsp:sp>
    <dsp:sp modelId="{D3591485-A3EE-4082-A3A8-FA1923EBF56C}">
      <dsp:nvSpPr>
        <dsp:cNvPr id="0" name=""/>
        <dsp:cNvSpPr/>
      </dsp:nvSpPr>
      <dsp:spPr>
        <a:xfrm>
          <a:off x="7470257" y="67352"/>
          <a:ext cx="3117573" cy="196032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t>Clear Communication- </a:t>
          </a:r>
        </a:p>
        <a:p>
          <a:pPr marL="0" lvl="0" indent="0" algn="ctr" defTabSz="1066800">
            <a:lnSpc>
              <a:spcPct val="90000"/>
            </a:lnSpc>
            <a:spcBef>
              <a:spcPct val="0"/>
            </a:spcBef>
            <a:spcAft>
              <a:spcPct val="35000"/>
            </a:spcAft>
            <a:buNone/>
          </a:pPr>
          <a:r>
            <a:rPr lang="en-US" sz="2400" b="1" i="1" kern="1200" dirty="0"/>
            <a:t> </a:t>
          </a:r>
          <a:r>
            <a:rPr lang="en-US" sz="2000" kern="1200" dirty="0"/>
            <a:t>Be specific and clear on the process and encourage conversation. </a:t>
          </a:r>
        </a:p>
      </dsp:txBody>
      <dsp:txXfrm>
        <a:off x="7470257" y="67352"/>
        <a:ext cx="3117573" cy="1960326"/>
      </dsp:txXfrm>
    </dsp:sp>
    <dsp:sp modelId="{E296BA82-F054-4458-9F23-72AEE0A4AD2B}">
      <dsp:nvSpPr>
        <dsp:cNvPr id="0" name=""/>
        <dsp:cNvSpPr/>
      </dsp:nvSpPr>
      <dsp:spPr>
        <a:xfrm>
          <a:off x="2524447" y="2172007"/>
          <a:ext cx="3086088" cy="194446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t>Build Trust- </a:t>
          </a:r>
        </a:p>
        <a:p>
          <a:pPr marL="0" lvl="0" indent="0" algn="ctr" defTabSz="1066800">
            <a:lnSpc>
              <a:spcPct val="90000"/>
            </a:lnSpc>
            <a:spcBef>
              <a:spcPct val="0"/>
            </a:spcBef>
            <a:spcAft>
              <a:spcPct val="35000"/>
            </a:spcAft>
            <a:buNone/>
          </a:pPr>
          <a:r>
            <a:rPr lang="en-US" sz="2000" kern="1200" dirty="0"/>
            <a:t>Be reliable, Let the families know you are here to help</a:t>
          </a:r>
          <a:r>
            <a:rPr lang="en-US" sz="2400" kern="1200" dirty="0"/>
            <a:t>. </a:t>
          </a:r>
        </a:p>
      </dsp:txBody>
      <dsp:txXfrm>
        <a:off x="2524447" y="2172007"/>
        <a:ext cx="3086088" cy="1944463"/>
      </dsp:txXfrm>
    </dsp:sp>
    <dsp:sp modelId="{7FF1F4A6-6A73-448C-A380-91951E099537}">
      <dsp:nvSpPr>
        <dsp:cNvPr id="0" name=""/>
        <dsp:cNvSpPr/>
      </dsp:nvSpPr>
      <dsp:spPr>
        <a:xfrm>
          <a:off x="6187063" y="2134044"/>
          <a:ext cx="2935737" cy="200202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t>Patience-</a:t>
          </a:r>
          <a:r>
            <a:rPr lang="en-US" sz="2500" kern="1200" dirty="0"/>
            <a:t> </a:t>
          </a:r>
        </a:p>
        <a:p>
          <a:pPr marL="0" lvl="0" indent="0" algn="ctr" defTabSz="1066800">
            <a:lnSpc>
              <a:spcPct val="90000"/>
            </a:lnSpc>
            <a:spcBef>
              <a:spcPct val="0"/>
            </a:spcBef>
            <a:spcAft>
              <a:spcPct val="35000"/>
            </a:spcAft>
            <a:buNone/>
          </a:pPr>
          <a:r>
            <a:rPr lang="en-US" sz="2000" kern="1200" dirty="0"/>
            <a:t>Its hard making changes, encourage but be flexible </a:t>
          </a:r>
        </a:p>
      </dsp:txBody>
      <dsp:txXfrm>
        <a:off x="6187063" y="2134044"/>
        <a:ext cx="2935737" cy="20020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CD2D1-A12D-4BC2-811D-AA84D8FA926A}">
      <dsp:nvSpPr>
        <dsp:cNvPr id="0" name=""/>
        <dsp:cNvSpPr/>
      </dsp:nvSpPr>
      <dsp:spPr>
        <a:xfrm>
          <a:off x="996326" y="0"/>
          <a:ext cx="5459706" cy="5459706"/>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4681DD-47E0-44B0-8AAD-3D49F0D98769}">
      <dsp:nvSpPr>
        <dsp:cNvPr id="0" name=""/>
        <dsp:cNvSpPr/>
      </dsp:nvSpPr>
      <dsp:spPr>
        <a:xfrm>
          <a:off x="1514999" y="518672"/>
          <a:ext cx="2129285" cy="212928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Open ended questions</a:t>
          </a:r>
        </a:p>
      </dsp:txBody>
      <dsp:txXfrm>
        <a:off x="1618942" y="622615"/>
        <a:ext cx="1921399" cy="1921399"/>
      </dsp:txXfrm>
    </dsp:sp>
    <dsp:sp modelId="{32EB7972-FF94-4E11-8C22-A1348AD6E93E}">
      <dsp:nvSpPr>
        <dsp:cNvPr id="0" name=""/>
        <dsp:cNvSpPr/>
      </dsp:nvSpPr>
      <dsp:spPr>
        <a:xfrm>
          <a:off x="3808075" y="518672"/>
          <a:ext cx="2129285" cy="2129285"/>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Affirmations</a:t>
          </a:r>
        </a:p>
      </dsp:txBody>
      <dsp:txXfrm>
        <a:off x="3912018" y="622615"/>
        <a:ext cx="1921399" cy="1921399"/>
      </dsp:txXfrm>
    </dsp:sp>
    <dsp:sp modelId="{38A2CD95-F078-4726-8CDB-F72FCAA7B3DC}">
      <dsp:nvSpPr>
        <dsp:cNvPr id="0" name=""/>
        <dsp:cNvSpPr/>
      </dsp:nvSpPr>
      <dsp:spPr>
        <a:xfrm>
          <a:off x="1514999" y="2811748"/>
          <a:ext cx="2129285" cy="2129285"/>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Reflections</a:t>
          </a:r>
        </a:p>
      </dsp:txBody>
      <dsp:txXfrm>
        <a:off x="1618942" y="2915691"/>
        <a:ext cx="1921399" cy="1921399"/>
      </dsp:txXfrm>
    </dsp:sp>
    <dsp:sp modelId="{469E8733-EA65-42B1-851C-817AF0E45253}">
      <dsp:nvSpPr>
        <dsp:cNvPr id="0" name=""/>
        <dsp:cNvSpPr/>
      </dsp:nvSpPr>
      <dsp:spPr>
        <a:xfrm>
          <a:off x="3808075" y="2811748"/>
          <a:ext cx="2129285" cy="2129285"/>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Summaries</a:t>
          </a:r>
        </a:p>
      </dsp:txBody>
      <dsp:txXfrm>
        <a:off x="3912018" y="2915691"/>
        <a:ext cx="1921399" cy="19213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1053A-79AE-412B-AA5F-718852F12E0C}">
      <dsp:nvSpPr>
        <dsp:cNvPr id="0" name=""/>
        <dsp:cNvSpPr/>
      </dsp:nvSpPr>
      <dsp:spPr>
        <a:xfrm>
          <a:off x="0" y="26284"/>
          <a:ext cx="6666833" cy="73709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Overwhelmed or Stress</a:t>
          </a:r>
        </a:p>
      </dsp:txBody>
      <dsp:txXfrm>
        <a:off x="35982" y="62266"/>
        <a:ext cx="6594869" cy="665135"/>
      </dsp:txXfrm>
    </dsp:sp>
    <dsp:sp modelId="{E2A5F759-21D2-4A21-869C-0EF847E43E85}">
      <dsp:nvSpPr>
        <dsp:cNvPr id="0" name=""/>
        <dsp:cNvSpPr/>
      </dsp:nvSpPr>
      <dsp:spPr>
        <a:xfrm>
          <a:off x="0" y="763384"/>
          <a:ext cx="6666833"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Acknowledgment, Empathy, Be flexible.</a:t>
          </a:r>
        </a:p>
      </dsp:txBody>
      <dsp:txXfrm>
        <a:off x="0" y="763384"/>
        <a:ext cx="6666833" cy="496800"/>
      </dsp:txXfrm>
    </dsp:sp>
    <dsp:sp modelId="{7A0805EE-4FE4-47E1-8CF9-72E00024AA8E}">
      <dsp:nvSpPr>
        <dsp:cNvPr id="0" name=""/>
        <dsp:cNvSpPr/>
      </dsp:nvSpPr>
      <dsp:spPr>
        <a:xfrm>
          <a:off x="0" y="1260184"/>
          <a:ext cx="6666833" cy="737099"/>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Fear of Change </a:t>
          </a:r>
        </a:p>
      </dsp:txBody>
      <dsp:txXfrm>
        <a:off x="35982" y="1296166"/>
        <a:ext cx="6594869" cy="665135"/>
      </dsp:txXfrm>
    </dsp:sp>
    <dsp:sp modelId="{C9A7B5F7-862B-4E2F-BA42-2D3C0A4D54EE}">
      <dsp:nvSpPr>
        <dsp:cNvPr id="0" name=""/>
        <dsp:cNvSpPr/>
      </dsp:nvSpPr>
      <dsp:spPr>
        <a:xfrm>
          <a:off x="0" y="1997284"/>
          <a:ext cx="6666833"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Provide positive encouragement, Take it one step at a time, Don’t rush it</a:t>
          </a:r>
        </a:p>
      </dsp:txBody>
      <dsp:txXfrm>
        <a:off x="0" y="1997284"/>
        <a:ext cx="6666833" cy="729675"/>
      </dsp:txXfrm>
    </dsp:sp>
    <dsp:sp modelId="{77BCA8A0-94B9-4CCA-BB6D-092EF32DE5FE}">
      <dsp:nvSpPr>
        <dsp:cNvPr id="0" name=""/>
        <dsp:cNvSpPr/>
      </dsp:nvSpPr>
      <dsp:spPr>
        <a:xfrm>
          <a:off x="0" y="2726960"/>
          <a:ext cx="6666833" cy="737099"/>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Misunderstanding</a:t>
          </a:r>
        </a:p>
      </dsp:txBody>
      <dsp:txXfrm>
        <a:off x="35982" y="2762942"/>
        <a:ext cx="6594869" cy="665135"/>
      </dsp:txXfrm>
    </dsp:sp>
    <dsp:sp modelId="{68B2ADEF-89FE-4E67-AD13-E8B1605898D1}">
      <dsp:nvSpPr>
        <dsp:cNvPr id="0" name=""/>
        <dsp:cNvSpPr/>
      </dsp:nvSpPr>
      <dsp:spPr>
        <a:xfrm>
          <a:off x="0" y="3464060"/>
          <a:ext cx="6666833"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Ensuring expectations are clear</a:t>
          </a:r>
        </a:p>
      </dsp:txBody>
      <dsp:txXfrm>
        <a:off x="0" y="3464060"/>
        <a:ext cx="6666833" cy="496800"/>
      </dsp:txXfrm>
    </dsp:sp>
    <dsp:sp modelId="{9CC44A99-29F6-4FD8-86CA-B91AAF5CA397}">
      <dsp:nvSpPr>
        <dsp:cNvPr id="0" name=""/>
        <dsp:cNvSpPr/>
      </dsp:nvSpPr>
      <dsp:spPr>
        <a:xfrm>
          <a:off x="0" y="3960859"/>
          <a:ext cx="6666833" cy="737099"/>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Lack of Time or Energy</a:t>
          </a:r>
        </a:p>
      </dsp:txBody>
      <dsp:txXfrm>
        <a:off x="35982" y="3996841"/>
        <a:ext cx="6594869" cy="665135"/>
      </dsp:txXfrm>
    </dsp:sp>
    <dsp:sp modelId="{C9FA817C-F5F4-4A8B-90E8-91FFAF08E9B7}">
      <dsp:nvSpPr>
        <dsp:cNvPr id="0" name=""/>
        <dsp:cNvSpPr/>
      </dsp:nvSpPr>
      <dsp:spPr>
        <a:xfrm>
          <a:off x="0" y="4697959"/>
          <a:ext cx="6666833"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Be Flexible with meeting methods, and incentivize</a:t>
          </a:r>
        </a:p>
      </dsp:txBody>
      <dsp:txXfrm>
        <a:off x="0" y="4697959"/>
        <a:ext cx="6666833" cy="7296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1D923-8D80-4B87-BDFD-D9AB9E95F109}">
      <dsp:nvSpPr>
        <dsp:cNvPr id="0" name=""/>
        <dsp:cNvSpPr/>
      </dsp:nvSpPr>
      <dsp:spPr>
        <a:xfrm>
          <a:off x="0" y="611959"/>
          <a:ext cx="6666833" cy="18112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520700" rIns="517420"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Learn about community partner programs and services</a:t>
          </a:r>
        </a:p>
        <a:p>
          <a:pPr marL="228600" lvl="1" indent="-228600" algn="l" defTabSz="1111250">
            <a:lnSpc>
              <a:spcPct val="90000"/>
            </a:lnSpc>
            <a:spcBef>
              <a:spcPct val="0"/>
            </a:spcBef>
            <a:spcAft>
              <a:spcPct val="15000"/>
            </a:spcAft>
            <a:buChar char="•"/>
          </a:pPr>
          <a:r>
            <a:rPr lang="en-US" sz="2500" kern="1200"/>
            <a:t>Share program updates and challenges</a:t>
          </a:r>
        </a:p>
      </dsp:txBody>
      <dsp:txXfrm>
        <a:off x="0" y="611959"/>
        <a:ext cx="6666833" cy="1811250"/>
      </dsp:txXfrm>
    </dsp:sp>
    <dsp:sp modelId="{4684AA13-87BF-4D47-BEC3-0C91CDC01BD6}">
      <dsp:nvSpPr>
        <dsp:cNvPr id="0" name=""/>
        <dsp:cNvSpPr/>
      </dsp:nvSpPr>
      <dsp:spPr>
        <a:xfrm>
          <a:off x="333341" y="242959"/>
          <a:ext cx="4666783" cy="7380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111250">
            <a:lnSpc>
              <a:spcPct val="90000"/>
            </a:lnSpc>
            <a:spcBef>
              <a:spcPct val="0"/>
            </a:spcBef>
            <a:spcAft>
              <a:spcPct val="35000"/>
            </a:spcAft>
            <a:buNone/>
          </a:pPr>
          <a:r>
            <a:rPr lang="en-US" sz="2500" kern="1200"/>
            <a:t>Resource presentations</a:t>
          </a:r>
        </a:p>
      </dsp:txBody>
      <dsp:txXfrm>
        <a:off x="369367" y="278985"/>
        <a:ext cx="4594731" cy="665948"/>
      </dsp:txXfrm>
    </dsp:sp>
    <dsp:sp modelId="{34236CD9-74D5-4D2A-B1EE-85CB03346AF8}">
      <dsp:nvSpPr>
        <dsp:cNvPr id="0" name=""/>
        <dsp:cNvSpPr/>
      </dsp:nvSpPr>
      <dsp:spPr>
        <a:xfrm>
          <a:off x="0" y="2927210"/>
          <a:ext cx="6666833" cy="2283750"/>
        </a:xfrm>
        <a:prstGeom prst="rect">
          <a:avLst/>
        </a:prstGeom>
        <a:solidFill>
          <a:schemeClr val="lt1">
            <a:alpha val="90000"/>
            <a:hueOff val="0"/>
            <a:satOff val="0"/>
            <a:lumOff val="0"/>
            <a:alphaOff val="0"/>
          </a:schemeClr>
        </a:soli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520700" rIns="517420"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How to discuss Mental Health.</a:t>
          </a:r>
        </a:p>
        <a:p>
          <a:pPr marL="228600" lvl="1" indent="-228600" algn="l" defTabSz="1111250">
            <a:lnSpc>
              <a:spcPct val="90000"/>
            </a:lnSpc>
            <a:spcBef>
              <a:spcPct val="0"/>
            </a:spcBef>
            <a:spcAft>
              <a:spcPct val="15000"/>
            </a:spcAft>
            <a:buChar char="•"/>
          </a:pPr>
          <a:r>
            <a:rPr lang="en-US" sz="2500" kern="1200"/>
            <a:t>Financial literacy</a:t>
          </a:r>
        </a:p>
        <a:p>
          <a:pPr marL="228600" lvl="1" indent="-228600" algn="l" defTabSz="1111250">
            <a:lnSpc>
              <a:spcPct val="90000"/>
            </a:lnSpc>
            <a:spcBef>
              <a:spcPct val="0"/>
            </a:spcBef>
            <a:spcAft>
              <a:spcPct val="15000"/>
            </a:spcAft>
            <a:buChar char="•"/>
          </a:pPr>
          <a:r>
            <a:rPr lang="en-US" sz="2500" kern="1200"/>
            <a:t>Coaching skills</a:t>
          </a:r>
        </a:p>
        <a:p>
          <a:pPr marL="228600" lvl="1" indent="-228600" algn="l" defTabSz="1111250">
            <a:lnSpc>
              <a:spcPct val="90000"/>
            </a:lnSpc>
            <a:spcBef>
              <a:spcPct val="0"/>
            </a:spcBef>
            <a:spcAft>
              <a:spcPct val="15000"/>
            </a:spcAft>
            <a:buChar char="•"/>
          </a:pPr>
          <a:r>
            <a:rPr lang="en-US" sz="2500" kern="1200"/>
            <a:t>Building rapport</a:t>
          </a:r>
        </a:p>
      </dsp:txBody>
      <dsp:txXfrm>
        <a:off x="0" y="2927210"/>
        <a:ext cx="6666833" cy="2283750"/>
      </dsp:txXfrm>
    </dsp:sp>
    <dsp:sp modelId="{1219485A-E7D1-4698-A6EB-7E46015E1D3D}">
      <dsp:nvSpPr>
        <dsp:cNvPr id="0" name=""/>
        <dsp:cNvSpPr/>
      </dsp:nvSpPr>
      <dsp:spPr>
        <a:xfrm>
          <a:off x="333341" y="2558210"/>
          <a:ext cx="4666783" cy="73800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111250">
            <a:lnSpc>
              <a:spcPct val="90000"/>
            </a:lnSpc>
            <a:spcBef>
              <a:spcPct val="0"/>
            </a:spcBef>
            <a:spcAft>
              <a:spcPct val="35000"/>
            </a:spcAft>
            <a:buNone/>
          </a:pPr>
          <a:r>
            <a:rPr lang="en-US" sz="2500" kern="1200"/>
            <a:t>Skill building</a:t>
          </a:r>
        </a:p>
      </dsp:txBody>
      <dsp:txXfrm>
        <a:off x="369367" y="2594236"/>
        <a:ext cx="4594731" cy="6659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9F788-A962-4A72-90FF-A36612383251}">
      <dsp:nvSpPr>
        <dsp:cNvPr id="0" name=""/>
        <dsp:cNvSpPr/>
      </dsp:nvSpPr>
      <dsp:spPr>
        <a:xfrm>
          <a:off x="82613" y="741537"/>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6CAB1B-9442-4BE9-B0D1-ABE2AF0AE490}">
      <dsp:nvSpPr>
        <dsp:cNvPr id="0" name=""/>
        <dsp:cNvSpPr/>
      </dsp:nvSpPr>
      <dsp:spPr>
        <a:xfrm>
          <a:off x="271034" y="929959"/>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F311A4-8811-4D11-83F9-BA5B837104EF}">
      <dsp:nvSpPr>
        <dsp:cNvPr id="0" name=""/>
        <dsp:cNvSpPr/>
      </dsp:nvSpPr>
      <dsp:spPr>
        <a:xfrm>
          <a:off x="1172126" y="741537"/>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Text messaging</a:t>
          </a:r>
        </a:p>
      </dsp:txBody>
      <dsp:txXfrm>
        <a:off x="1172126" y="741537"/>
        <a:ext cx="2114937" cy="897246"/>
      </dsp:txXfrm>
    </dsp:sp>
    <dsp:sp modelId="{6A32E93E-0815-48C1-A8BB-7FF9F5E43485}">
      <dsp:nvSpPr>
        <dsp:cNvPr id="0" name=""/>
        <dsp:cNvSpPr/>
      </dsp:nvSpPr>
      <dsp:spPr>
        <a:xfrm>
          <a:off x="3655575" y="741537"/>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3C5C98-0072-4AEA-B2EF-41191F8F697F}">
      <dsp:nvSpPr>
        <dsp:cNvPr id="0" name=""/>
        <dsp:cNvSpPr/>
      </dsp:nvSpPr>
      <dsp:spPr>
        <a:xfrm>
          <a:off x="3843996" y="929959"/>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7C783A-4022-4175-A6AD-7FC6B83D5897}">
      <dsp:nvSpPr>
        <dsp:cNvPr id="0" name=""/>
        <dsp:cNvSpPr/>
      </dsp:nvSpPr>
      <dsp:spPr>
        <a:xfrm>
          <a:off x="4745088" y="741537"/>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Emails</a:t>
          </a:r>
        </a:p>
      </dsp:txBody>
      <dsp:txXfrm>
        <a:off x="4745088" y="741537"/>
        <a:ext cx="2114937" cy="897246"/>
      </dsp:txXfrm>
    </dsp:sp>
    <dsp:sp modelId="{0D632AEF-591A-4F5D-9CB1-23A6EDB581D6}">
      <dsp:nvSpPr>
        <dsp:cNvPr id="0" name=""/>
        <dsp:cNvSpPr/>
      </dsp:nvSpPr>
      <dsp:spPr>
        <a:xfrm>
          <a:off x="7228536" y="710133"/>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F505CF-B839-4FED-B846-0BE541407DEC}">
      <dsp:nvSpPr>
        <dsp:cNvPr id="0" name=""/>
        <dsp:cNvSpPr/>
      </dsp:nvSpPr>
      <dsp:spPr>
        <a:xfrm>
          <a:off x="7416958" y="929959"/>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4A7F8A-5CA4-43D4-AC6C-016DEE9E5784}">
      <dsp:nvSpPr>
        <dsp:cNvPr id="0" name=""/>
        <dsp:cNvSpPr/>
      </dsp:nvSpPr>
      <dsp:spPr>
        <a:xfrm>
          <a:off x="8318049" y="741537"/>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Personalize phone calls</a:t>
          </a:r>
        </a:p>
      </dsp:txBody>
      <dsp:txXfrm>
        <a:off x="8318049" y="741537"/>
        <a:ext cx="2114937" cy="897246"/>
      </dsp:txXfrm>
    </dsp:sp>
    <dsp:sp modelId="{F9CC5DED-B40D-4174-B1BA-DF1807856F9F}">
      <dsp:nvSpPr>
        <dsp:cNvPr id="0" name=""/>
        <dsp:cNvSpPr/>
      </dsp:nvSpPr>
      <dsp:spPr>
        <a:xfrm>
          <a:off x="82613" y="2310092"/>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A52C8A-7999-4AE0-BF56-2FFB005B9617}">
      <dsp:nvSpPr>
        <dsp:cNvPr id="0" name=""/>
        <dsp:cNvSpPr/>
      </dsp:nvSpPr>
      <dsp:spPr>
        <a:xfrm>
          <a:off x="271034" y="249851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56E690-E52F-466D-BBA9-84D3CA0EA55F}">
      <dsp:nvSpPr>
        <dsp:cNvPr id="0" name=""/>
        <dsp:cNvSpPr/>
      </dsp:nvSpPr>
      <dsp:spPr>
        <a:xfrm>
          <a:off x="1172126" y="231009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Social media</a:t>
          </a:r>
        </a:p>
      </dsp:txBody>
      <dsp:txXfrm>
        <a:off x="1172126" y="2310092"/>
        <a:ext cx="2114937" cy="897246"/>
      </dsp:txXfrm>
    </dsp:sp>
    <dsp:sp modelId="{1C306148-B848-4E76-8AC6-86FBCCE8AB7A}">
      <dsp:nvSpPr>
        <dsp:cNvPr id="0" name=""/>
        <dsp:cNvSpPr/>
      </dsp:nvSpPr>
      <dsp:spPr>
        <a:xfrm>
          <a:off x="3655575" y="2310092"/>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4E140C-09E4-46FC-AAD8-1E76F87E294D}">
      <dsp:nvSpPr>
        <dsp:cNvPr id="0" name=""/>
        <dsp:cNvSpPr/>
      </dsp:nvSpPr>
      <dsp:spPr>
        <a:xfrm>
          <a:off x="3843996" y="249851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B10559-DE3F-41B2-B501-B0F7527E4DED}">
      <dsp:nvSpPr>
        <dsp:cNvPr id="0" name=""/>
        <dsp:cNvSpPr/>
      </dsp:nvSpPr>
      <dsp:spPr>
        <a:xfrm>
          <a:off x="4745088" y="231009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Remind app</a:t>
          </a:r>
        </a:p>
      </dsp:txBody>
      <dsp:txXfrm>
        <a:off x="4745088" y="2310092"/>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019AD-8DB9-4AB5-87D1-A62D043D95CF}"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C83505-D428-44E6-81A9-C795196F464B}" type="slidenum">
              <a:rPr lang="en-US" smtClean="0"/>
              <a:t>‹#›</a:t>
            </a:fld>
            <a:endParaRPr lang="en-US"/>
          </a:p>
        </p:txBody>
      </p:sp>
    </p:spTree>
    <p:extLst>
      <p:ext uri="{BB962C8B-B14F-4D97-AF65-F5344CB8AC3E}">
        <p14:creationId xmlns:p14="http://schemas.microsoft.com/office/powerpoint/2010/main" val="1623607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Begin by welcoming participants: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“Welcome to the ‘Introduction to the Whole Family Approach.’ Today, we will embark on a comprehensive journey to understand how this innovative and holistic strategy is transforming families’ lives.”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Whole Family Approach (WFA) addresses the multifaceted needs of families, creating an environment where both children and adults can thrive.”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6128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Begin with an overview of eligibility: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“At GCCAC, our mission is to provide the Whole Family Approach (WFA) to families with children under the age of 18 who are enrolled in our programs.”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includes families participating in programs such 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Head Start,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Energy Assistance,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Housing,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Asset Building,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many other services offered by our agency.”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Clarify eligibility requirements: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strive to extend this opportunity to all families meeting our agency's criteria.”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Head Start families, participation in the Whole Family Approach is mandatory while their child is receiving Head Start services.”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families not enrolled in Head Start, participation is voluntary.”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Acknowledge challenges: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“Voluntary participation, while important for extending services, can present challenges in maintaining ongoing engagement and participation.”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“Our goal is to address these barriers and ensure every family receives the support they need to thrive.”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Preview further discussion: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“Later in this session, we’ll explore strategies to overcome these challenges and improve engagement with voluntary participants.”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3376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purpose of recruiting: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“Let’s talk about recruiting. To advance our agency-wide Whole Family Approach, we identified the need for new strategies, including proactive direct recruitment.”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reaching out directly, we could offer this holistic approach to families and assess their interest in participating.”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Describe the recruitment process: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started by identifying eligible families already receiving services through our agency. Using empowOR, our centralized database, we generated demographic reports based on program enrollments.”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reports were refined to focus on households with children under the age of 18.”</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“On this slide, you can see the counts of unduplicated families in each program who meet the criteria for the Whole Family Approach.”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identified approximately 561 families who met our criteria for participation.”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 call script was developed to assist coordinator in the direct recruitment of families to expand our approach to Non- Head Start families. Please see hand out #2-1.</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Coordinators worked together and attempted to contact the identified families to offer the Whole family opportunity to eligible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Share recruitment results: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“Out of these families, approximately 82 agreed to participate in the Whole Family Approach. This outreach served as a one-time effort to jump-start recruitment among non-Head Start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Emphasize ongoing recruitment: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“Recruitment isn’t a one-time event—it’s an ongoing process. Every coordinator plays a crucial role in offering the Whole Family Approach to families during the intake process.”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integrating this into our daily practices, we ensure that all eligible families are introduced to the approach and given the opportunity to benefit from it.”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a key message: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“Recruitment is vital to ensuring our Whole Family Approach reaches as many families as possible. By consistently promoting and integrating this strategy, we can continue to empower families and create lasting change.”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8706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importance of first impressions: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“Making a good first impression is essential when recruiting families to participate in our programs. As coordinators, your initial tone and approach can significantly influence how families perceive you and the opportunity you’re presenting.”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 strong first impression can either make someone feel at ease and comfortable or leave them feeling skeptical and unsure.”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key elements of a first impression: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“Your demeanor, body language, and communication style greatly affect how families respond. When introducing an opportunity: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Be enthusiastic, confident, and personable to capture their interest.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Use warmth and clarity to encourage families to feel open to hearing what you have to offer.”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 strong first impression can motivate families to: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Complete the initial intake process,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Set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create a Pathway Plan.”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Engage participants with a discussion question: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are some positive things a coordinator can do when meeting or communicating with a family to help them feel at ease or more comfortable?”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(Write ideas on poster paper or a board as participants share their thoughts.)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Examples of effective techniques: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(Here are some potential responses to discuss that contribute to a strong first impression)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Introducing themselves clearly and warmly,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Maintaining eye contact,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Using positive body language,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Offering a genuine smile,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Using positive and reassuring words,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Offering a compliment or acknowledgment,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Providing a clear understanding and explanation of the process.”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Facilitate a reflective exercise: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“Now, imagine yourself as a family coming in for a single service, such as energy assistance. You are greeted by a coordinator who uses these techniques.”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“How would that make you feel? Would you take the time to hear what they had to say about other opportunities?”</a:t>
            </a:r>
            <a:endParaRPr lang="en-US" dirty="0">
              <a:effectLst/>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(Encourage a discussion and allow participants to share their reflections and thoughts on how a good first impression could influence engagement.)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a key takeaway: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lvl="1" indent="-171450">
              <a:buFont typeface="Courier New" panose="02070309020205020404" pitchFamily="49" charset="0"/>
              <a:buChar char="o"/>
            </a:pPr>
            <a:r>
              <a:rPr lang="en-US" sz="1100" i="1" dirty="0">
                <a:effectLst/>
                <a:latin typeface="Aptos" panose="020B0004020202020204" pitchFamily="34" charset="0"/>
                <a:ea typeface="Aptos" panose="020B0004020202020204" pitchFamily="34" charset="0"/>
                <a:cs typeface="Times New Roman" panose="02020603050405020304" pitchFamily="18" charset="0"/>
              </a:rPr>
              <a:t>“First impressions are a powerful tool for building rapport and trust. By focusing on warmth, clarity, and positivity, you as coordinators can create meaningful connections that encourage families to engage with our programs and services.”</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0302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importance of relationship-building: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“After making a strong first impression, the next step is to focus on building and nurturing the relationship. This is where trust is established, and communication becomes the foundation for supporting the family’s journey.”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key to understanding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“Building a strong relationship starts with understanding the family’s unique needs and goals. This requires active listening, which means giving the family your full attention as they share their thoughts and perspectives.”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“It’s important to remember that you’re ‘listening to understand, not to respond.’ By focusing on their words and concerns, you’ll gain valuable insight into what’s meaningful to them.”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importance of meaningful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“When families work toward goals that are personally meaningful, they are far more likely to stay engaged and committed. Your role is to guide and support them in aligning their goals with their vision for the future.”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Emphasize following the family’s lead: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“As a coordinator, it’s essential to follow the family’s lead. Don’t push them into goals that don’t interest them or align with their vision. Instead: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Learn where they are in their journey,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Understand how they feel,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Guide them to where they want to be.”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putting yourself in their shoes and encouraging them to make their own decisions, you empower them to take control of their futures.”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Address decision-making and trust: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“It’s also important to respect the decisions families make, even if they don’t always align with your personal perspective or what you think might be best. This builds trust and shows them that you are genuinely invested in their success.”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“While we may not always agree with the choices families make, encouraging them in the direction they choose strengthens their trust and commitment to working with us.”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a key takeaway: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“Building strong relationships requires empathy, active listening, and respect. By following the family’s lead and supporting their decisions, you create an environment where trust and collaboration thrive, empowering families to take meaningful steps toward their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0116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OARS as a motivational interviewing technique: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“OARS is a powerful framework for motivational interviewing that helps families find their own motivation to change.”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“OARS stands for: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Open-Ended Questions,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Affirmations,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Reflections,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Summaries.”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four skills create a foundation for engaging families and empowering them to take steps toward their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2. Open-Ended Questions: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“Open-ended questions prompt thoughtful, detailed responses and encourage reflection. These questions often start with Who, What, Why, or How and avoid simple ‘yes’ or ‘no’ answers.”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“They help families explore their aspirations, challenges, and needs while opening the door for deeper dialogue.”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Examples: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goals do you have for your family in the next six months?”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Encourages reflection on aspirations and priorities.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“Can you share some of the successes you’ve experienced recently?”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Highlights achievements and strengths.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challenges have you been facing, and how are you handling them?”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Opens up discussions about struggles and possible support.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“How can we better support you in reaching your family’s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Invites guidance on how to provide meaningful assistance.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do you think is the most important area to focus on for your family’s well-being right now?”</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Encourages families to prioritize their immediate needs.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Interactive Task: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“Who can give me a few examples of open-ended questions you could ask families? (Write these on the board or discuss them as a group).”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3. Affirmations: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“Affirmations focus on finding and acknowledging the family’s strengths and efforts, no matter how small.”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“They help build confidence, encourage positive behavior, and show families that you recognize and value their progress.”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Examples:</a:t>
            </a:r>
          </a:p>
          <a:p>
            <a:pPr marL="342900" marR="0" lvl="0" indent="-342900">
              <a:lnSpc>
                <a:spcPct val="107000"/>
              </a:lnSpc>
              <a:spcAft>
                <a:spcPts val="800"/>
              </a:spcAft>
              <a:buFont typeface="Arial" panose="020B0604020202020204" pitchFamily="34" charset="0"/>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 see how hard you’re working on this, even though it feels overwhelming at times. Every step counts.”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“You’ve faced some difficult obstacles, but the way you’ve handled them shows incredible resilience.”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“You’ve shown a lot of courage to be so open about this, and that’s not easy to do.”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Tips: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Observe the family’s efforts and challenges.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Acknowledge growth, both large and small.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Be genuine and empathetic in your affirmations.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Personalize affirmations to reflect their unique experiences or traits.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4. Reflective Listening: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“Reflective listening goes beyond active listening. It involves paraphrasing or mirroring the family’s words to show that you understand their perspective and emotions.”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technique helps families feel heard and understood, while also clarifying their thoughts.”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Example: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Family: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“With the rise in food prices, I don’t think my SNAP is going to cover my groceries this month.”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Reflective Answer: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“So, you’re feeling worried about the rising food prices and your ability to buy groceries this month. That can feel overwhelming.</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Let’s see what other resources are available for you.”</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5. Summaries: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“Summaries involve reviewing the key points of a conversation and highlighting them to ensure clarity and alignment between the family and the coordinator.”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helps organize thoughts, reflect on progress, and confirm the next steps.”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“Summaries promote progress by ensuring everyone is on the same page and ready to move forward.”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startAt="6"/>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importance of OARS: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“Using OARS—open-ended questions, affirmations, reflections, and summaries—builds trust, deepens engagement, and empowers families to take ownership of their journey toward positive change.”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5152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activity and its purpose: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“Time for an activity, called the Back-to-Back Drawing Activity, This activity will help you enhance your communication and active listening skills.”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“It highlights the importance of clear communication and the challenges that can arise when interpreting instructions.”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Objective: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goal of this activity is to develop skills for interpreting information accurately and understanding the role of active listening in everyday situations.”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materials needed: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“You’ll each need pens and paper”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Activity instructions: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“First, take 3 minutes to draw a simple picture using straight lines and shapes. Don’t show your drawing to anyone.”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“Next, pair up with a partner and decide who will be the speaker and who will be the listener.”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“Sit back-to-back with your partner. The speaker will describe their drawing to the listener, who will attempt to recreate it based solely on the speaker’s description. The listener cannot ask questions.”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“Once the first drawing is complete, switch roles and repeat the process with the other partner acting as the speaker.”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After both rounds facilitate a group discussion: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“Let’s discuss the challenges and successes you experienced during the activity.”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t>
            </a:r>
            <a:r>
              <a:rPr lang="en-US" sz="1100" b="1" i="1" kern="100" dirty="0">
                <a:effectLst/>
                <a:latin typeface="Aptos" panose="020B0004020202020204" pitchFamily="34" charset="0"/>
                <a:ea typeface="Aptos" panose="020B0004020202020204" pitchFamily="34" charset="0"/>
                <a:cs typeface="Times New Roman" panose="02020603050405020304" pitchFamily="18" charset="0"/>
              </a:rPr>
              <a:t>Consider these questions:</a:t>
            </a:r>
            <a:endParaRPr lang="en-US" sz="1100" b="1"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How accurate was the final drawing compared to the original image? What differences stood out and why do you think they occurred?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strategies did you use to communicate or interpret the instructions?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role did active listening play in this activity? As the listener, what questions did you want to ask?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did this activity teach you about the importance of clear communication in everyday situations?”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Wrap up with the key outcome: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activity reinforces the importance of clear and effective communication. By practicing these skills, you’ll be better equipped to build strong relationships and navigate challenges when working with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7017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topic of barriers: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“Many times, we focus on family engagement from a big-picture perspective—families not returning phone calls, not attending meetings, or generally not participating. But to truly support families, we need to dig deeper and ask: Why?”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“Understanding the reasons behind a family’s lack of engagement allows us to identify solutions that address the root causes.”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importance of addressing barriers: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“On this slide, we’ve outlined some common reasons families might not engage and actionable steps we can take to help overcome these barriers.”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common barriers and solutions: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Overwhelm and Stress: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“When families are overwhelmed by daily challenges—like managing childcare, bills, health issues, or personal struggles—they often feel they don’t have the capacity to take on anything else.”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Solution:</a:t>
            </a:r>
          </a:p>
          <a:p>
            <a:pPr marL="1600200" marR="0" lvl="3" indent="-228600">
              <a:lnSpc>
                <a:spcPct val="107000"/>
              </a:lnSpc>
              <a:spcAft>
                <a:spcPts val="800"/>
              </a:spcAft>
              <a:buSzPts val="1000"/>
              <a:buFont typeface="+mj-lt"/>
              <a:buAutoNum type="arabicPeriod"/>
              <a:tabLst>
                <a:tab pos="1828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“Acknowledge their stress and show empathy. Let them know you understand their situation.”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07000"/>
              </a:lnSpc>
              <a:spcAft>
                <a:spcPts val="800"/>
              </a:spcAft>
              <a:buSzPts val="1000"/>
              <a:buFont typeface="+mj-lt"/>
              <a:buAutoNum type="arabicPeriod"/>
              <a:tabLst>
                <a:tab pos="1828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“Break the process into small, manageable steps to make it feel less overwhelming.”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07000"/>
              </a:lnSpc>
              <a:spcAft>
                <a:spcPts val="800"/>
              </a:spcAft>
              <a:buSzPts val="1000"/>
              <a:buFont typeface="+mj-lt"/>
              <a:buAutoNum type="arabicPeriod"/>
              <a:tabLst>
                <a:tab pos="1828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“Offer flexibility, such as meeting over the phone or through home visits, to reduce additional burdens.”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Fear of Change: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“Change can feel intimidating for families. Whether it’s going back to school, starting a new job, or making life adjustments, they might worry about how this change will disrupt their routines or how they’ll handle it.”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Solution: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07000"/>
              </a:lnSpc>
              <a:spcAft>
                <a:spcPts val="800"/>
              </a:spcAft>
              <a:buSzPts val="1000"/>
              <a:buFont typeface="+mj-lt"/>
              <a:buAutoNum type="arabicPeriod"/>
              <a:tabLst>
                <a:tab pos="1828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“Provide reassurance and encouragement. Let families know change takes time, and you’ll support them every step of the way.”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07000"/>
              </a:lnSpc>
              <a:spcAft>
                <a:spcPts val="800"/>
              </a:spcAft>
              <a:buSzPts val="1000"/>
              <a:buFont typeface="+mj-lt"/>
              <a:buAutoNum type="arabicPeriod"/>
              <a:tabLst>
                <a:tab pos="1828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“Avoid rushing the process. Build their confidence gradually, helping them feel comfortable with new opportunities.”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07000"/>
              </a:lnSpc>
              <a:spcAft>
                <a:spcPts val="800"/>
              </a:spcAft>
              <a:buSzPts val="1000"/>
              <a:buFont typeface="+mj-lt"/>
              <a:buAutoNum type="arabicPeriod"/>
              <a:tabLst>
                <a:tab pos="1828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“Address fears directly, so they know they’re not alone in navigating the transition.”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Lack of Understanding or Misinformation: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“Families may not fully understand the program’s benefits or may have misconceptions about what’s required of them.”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Solution: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07000"/>
              </a:lnSpc>
              <a:spcAft>
                <a:spcPts val="800"/>
              </a:spcAft>
              <a:buSzPts val="1000"/>
              <a:buFont typeface="+mj-lt"/>
              <a:buAutoNum type="arabicPeriod"/>
              <a:tabLst>
                <a:tab pos="1828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“Simplify your message. Provide clear, straightforward explanations of the program, their responsibilities, and how it works.”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07000"/>
              </a:lnSpc>
              <a:spcAft>
                <a:spcPts val="800"/>
              </a:spcAft>
              <a:buSzPts val="1000"/>
              <a:buFont typeface="+mj-lt"/>
              <a:buAutoNum type="arabicPeriod"/>
              <a:tabLst>
                <a:tab pos="1828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“Take the guesswork out of the process to help alleviate concerns and create a clear pathway to success.”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Lack of Time or Energy: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“Daily stressors such as work, family responsibilities, and financial struggles often leave families feeling they don’t have the bandwidth to participate in programs, no matter how beneficial they are.”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Solution:</a:t>
            </a:r>
          </a:p>
          <a:p>
            <a:pPr marL="1600200" marR="0" lvl="3" indent="-228600">
              <a:lnSpc>
                <a:spcPct val="107000"/>
              </a:lnSpc>
              <a:spcAft>
                <a:spcPts val="800"/>
              </a:spcAft>
              <a:buSzPts val="1000"/>
              <a:buFont typeface="+mj-lt"/>
              <a:buAutoNum type="arabicPeriod"/>
              <a:tabLst>
                <a:tab pos="1828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“Offer flexibility and work with families to create a plan that fits into their schedule.”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07000"/>
              </a:lnSpc>
              <a:spcAft>
                <a:spcPts val="800"/>
              </a:spcAft>
              <a:buSzPts val="1000"/>
              <a:buFont typeface="+mj-lt"/>
              <a:buAutoNum type="arabicPeriod"/>
              <a:tabLst>
                <a:tab pos="1828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“Hold meetings during lunch breaks, after work hours, id possible or at times that are convenient for them.”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07000"/>
              </a:lnSpc>
              <a:spcAft>
                <a:spcPts val="800"/>
              </a:spcAft>
              <a:buSzPts val="1000"/>
              <a:buFont typeface="+mj-lt"/>
              <a:buAutoNum type="arabicPeriod"/>
              <a:tabLst>
                <a:tab pos="1828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“Highlight how the program can ultimately save them time and reduce stress by addressing critical needs like childcare or financial stability.”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empathy and flexibility: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addressing these barriers with empathy and flexibility, we can better support families, help them feel heard, and guide them toward their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“When families know we’re willing to meet them where they are and work through challenges together, they’re much more likely to engage and succeed.”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don’t forget: When opportunities allow, families love incentives. Small gestures can make a big difference in encouraging participation.”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6800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Welcome participants to the module: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“Welcome to Module 3! In the Module, we’re focusing on the tools and practices that are central to our work—proven methods that help families grow and succeed.”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goal in this module is to walk you through the steps we use to support families as they set and achieve their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Outline the module’s agenda: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“We’ll start by exploring how our data system works, which provides the foundation for everything we do.”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“Next, we’ll take an in-depth look at our intake and assessment process, where we gain a clear understanding of each family’s needs and strengths.”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“From there, we’ll move into goal planning, a critical step that aligns family aspirations with specific, actionable steps.”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“Then on to, referrals and services which is an essential part of the process which connects and provides families with the comprehensive support they need to accelerate their progress.”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“We’ll also cover how we measure and track outcomes, providing insights into how our work impacts family success ensuring we stay on track with family progress and continuously improve our strategies.”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Touch on additional practices: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“Together, we’ll discuss everything that happens between these steps and the elements that make our approach so effective in driving meaningful change.”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ultimate goal: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the end of this module, you’ll feel confident in using these tools and practices to support families and help them achieve lasting outcomes.”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9576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empowOR as the agency’s primary tool: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“So, what exactly is empowOR? empowOR by CSST is a state-of-the-art, user-friendly, fully web-based software designed to track clients, services, and results.”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tool is essential to our Whole Family Approach because it allows us to capture family information and track the services and outcomes for every family we work with.”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“With empowOR, we can see the full picture, collect meaningful data that shows how families are progressing.”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“As we move through each step of our Whole Family practices, empowOR plays a critical role.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system keeps everything in one place, ensuring consistency and alignment across all departments.”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“empowOR is a key part of our WFA and Universal Intake process. It simplifies data management, reducing duplication of effort and ensuring families only need to provide their information once.”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the importance of empowOR training: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 ensure that staff are using empowOR effectively, we host a monthly empowOR training. This session helps everyone stay up to date on data collection practices.”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“It’s also a great opportunity to ask questions, troubleshoot any issues, and make sure we’re using the system to its full potential.”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empowOR’s significance: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 short, empowOR is at the heart of our Whole Family Approach. It’s the tool that connects all the pieces—intake, goals, outcomes, and collaboration—making it possible for us to provide the best support to the families we serve.”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9595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Universal Intake process: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Universal Intake process is the starting point for families when they first connect with us. It’s designed to make things as easy as possible for them.”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goal is to streamline information gathering and ensure seamless communication across all our departments, so families only need to provide their information once.”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refer to this approach as ‘No Wrong Door.’”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‘No Wrong Door’: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does ‘No Wrong Door’ mean? Simply put, no matter how a family comes into our agency—whether through Head Start, Energy Assistance, or another avenue—they receive the same level of support.”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“All information we collect is stored in one shared system, reducing duplicate requests and minimizing frustration for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setup saves time and allows us to focus on helping families move toward their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Overview of handling intake in empowOR: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“Let’s dive into how you’ll manage this process in empowOR. The first step is to log into the system and check if a family’s household profile already exists.”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“If it’s an existing household, simply update and confirm their details. If it’s a new family, you’ll create a new household profile, capturing basic demographics for each family member.”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income snapshot and eligibility: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“Once the household is set up, the next step is to enter an income snapshot using the Income Supplemental Form. This is essential for determining presumptive eligibility, which supports our internal referral process.”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“We’ll cover more about referrals shortly, but for now, refer to Handouts #3-1 and #3-2—‘Initial Data Entry’ and ‘Income Supplemental Form.’ These will guide you through the process step by step.”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Optional visual aid: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(“If possible, provide a visual demonstration of empowOR during the session to walk participants through the process.”)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additional supplemental forms: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“After verifying all household and income information, the next step is to complete additional supplemental forms. These forms are tailored to the specific work template you’re using and provide valuable insights to support the family effectively.”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goal of the intake process: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“With these tools and steps, we aim to make the intake process as smooth as possible for both you and the families we serve.”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“Using this unified approach ensures consistency, reduces frustration, and allows us to focus on empowering families to achieve their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5461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objectives for the session: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the end of this module, you will: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Understand the foundational principles of the Whole Family Approach, including its history within our agency and six key components.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Articulate the benefits of WFA.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Examine its long-term impact on our community through success stories.</a:t>
            </a:r>
            <a:endParaRPr lang="en-US" sz="1100" i="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dirty="0">
                <a:effectLst/>
                <a:latin typeface="Aptos" panose="020B0004020202020204" pitchFamily="34" charset="0"/>
                <a:ea typeface="Aptos" panose="020B0004020202020204" pitchFamily="34" charset="0"/>
                <a:cs typeface="Times New Roman" panose="02020603050405020304" pitchFamily="18" charset="0"/>
              </a:rPr>
              <a:t>Gain insights into how this approach supports family well-being and contributes to ending generational poverty.”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5765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Life Scale Assessment: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“Once we have the family’s household data entered or updated in empowOR, the next step is to begin the Life Scale Assessment.”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tool is critical for understanding the specific needs and priorities of each family directly from their own perspective.”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purpose of the assessment: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Life Scale Assessment is designed to be completed by families, allowing us to capture their insight and experiences firsthand.”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“It gives us a clearer picture of where they’re thriving and where they may need additional support.”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Describe the 16 key areas covered by the assessment: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assessment focuses on 16 key areas that are fundamental to family well-being, including: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Food security,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Housing stability,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Energy and utilities,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Transportation,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Health insurance,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Childcare,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Child and youth development, among others.”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“Families select the scenario that best describes their current situation in each area.”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Provide participants with the handout: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 get a sense of what families see and experience, I’m passing out Handout #3-3: The Life Scale Assessment.”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“Take a few minutes to review it. Look over the key areas and the questions included.”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questions are designed to be straightforward and supportive, helping families feel comfortable sharing honest responses.”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benefits of the process: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process doesn’t just identify challenges—it highlights strengths and areas for growth. It’s foundational to our work because it helps us tailor our support to meet families’ unique needs.”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“As families move forward, the Life Scale Assessment will also help us track their progress and adjust our approach to align with their evolving needs.”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5221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options for administering the Life Scale Assessment: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“Families have two options for completing the Life Scale Assessment. They can either: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Complete it online after receiving an email link through empowOR,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Or choose a paper version, which can later be manually entered into empowOR.”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flexibility ensures that families can select the option that works best for them, making the process as convenient as possible.”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Refer participants to job aids: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 guide you through this process, we’ve provided Handout #3-4: ‘Emailing Assessment’ and Handout #3-5: ‘Managing Assessments.’”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resources will help you navigate how to send the assessment via email and manage or enter it into empowOR.”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(“If possible, provide a visual demonstration of empowOR to illustrate these steps in real time.”)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interpretation of assessment results: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“Once the family completes the Life Scale Assessment, we interpret the results using a numeric scale from 1 to 5.”</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scale incorporates both quantitative and qualitative elements to reflect their current circumstances.”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Describe the rating system: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 rating of:</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‘1’ indicates the family is in crisis and may require immediate support,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While a ‘5’ suggests the family is thriving and may need less support in those areas.”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rating system creates a visual snapshot that makes it easy for both the family and you, as their coordinator, to identify focus areas.”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Outline the next steps after interpreting results: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i="1" kern="100" dirty="0">
                <a:effectLst/>
                <a:latin typeface="Aptos" panose="020B0004020202020204" pitchFamily="34" charset="0"/>
                <a:ea typeface="Aptos" panose="020B0004020202020204" pitchFamily="34" charset="0"/>
                <a:cs typeface="Times New Roman" panose="02020603050405020304" pitchFamily="18" charset="0"/>
              </a:rPr>
              <a:t>“Once you’ve identified the family’s needs, you’ll work alongside them to: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Discuss setting goals in the areas where support is needed,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create a Pathway Plan tailored to their circumstances.”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“We’ll explore this goal-setting process in greater detail shortly.”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importance of understanding family needs: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“Administering and interpreting the Life Scale Assessment is a vital step in learning about each family’s unique needs and strengths. It lays the foundation for providing personalized support and helping them achieve meaningful progress.”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6626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role of data collection and analysis: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“Let’s take a closer look at how we collect and analyze data from the Life Scale assessments. The Life Scale is not just a one-time assessment—it’s an ongoing tool to track family progress and monitor their economic stability through the services and support they receive.”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reassess families every 90 days to gain a continuous view of how they’re doing over time.”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scoring system: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“Each family receives a score between 1 and 80 based on their responses. These scores are categorized into three ranges: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1-50: Crisis or Vulnerable,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51-65: Vulnerable to Stable,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66-80: Thriving.”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Discuss data insights from Post Head Start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 the first chart, the grey cylinders represent the initial results from Life Scale assessments completed by Post Head Start families. Of the 37 families who completed the assessment: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38% (14 families) were in the crisis to vulnerable range,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57% (16 families) were in the vulnerable to stable range,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5% (2 families) were thriving.”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blue cylinder represents the second assessment conducted 90 days later, after referrals and services may have begun. However, only 25 of the original 37 families completed the second assessment.”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key observations from the data: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“You can see there is a reduction in the number of families in the crisis to vulnerable range and an increase in those in the vulnerable to stable range, indicating family growth.”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“However, there are no families in the thriving range in the second assessment. This may be due to families choosing not to participate further or experiencing life events that caused them to step back or regress.”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data insights from Head Start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next chart focuses on data from Head Start families, where we see more complete results due to stronger family engagement.”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data shows a similar pattern to the Post Head Start group—a reduction in families in crisis and an increase in those who are stable and thriving as a result of referrals and services.”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long-term data collection: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collect and observe data across multiple assessments—three Life Scales for families enrolled for 9 months and four Life Scales for those enrolled for 12 months. This comprehensive data provides a clearer trajectory of family growth, demonstrating the benefits of continuous support and engagement.”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importance of data analysis: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analyzing this data, we can measure family progress, identify areas for improvement, and continue to refine our strategies to better support families in their journey toward stability and success.”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7724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concept of domain-specific data: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“Pulling an assessment report from empowOR gives us the ability to view the total scores for each family and break down results by specific domains.”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domain-specific data provides a detailed view of how families are progressing in each of the 16 assessed areas.”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benefits of domain-specific insights: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analyzing data for individual domains, we can track growth across specific areas and identify where families may still face challenges.”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allows us to take a more strategic approach by focusing our workshops and resources on the areas where families need the most support.”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the insights from the data: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“Looking at these charts, you’ll see the lowest-scoring domains are finance, asset building, and childcare.”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“Understanding these nuances enables us to tailor our support effectively, ensuring we address the most critical areas of need.”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Provide an example of a tailored approach: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instance, knowing that finance and asset-building are areas where families often need support, we might prioritize workshops on budgeting, financial management, or other related topics.”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ensures we’re targeting the areas that will have the greatest impact.”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importance of regular data analysis: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regularly pulling and analyzing these domain-specific reports, we can ensure our services remain responsive to the evolving needs of the families we serve.”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process allows us to continually fine-tune our approach and support families more effectively on their paths to stability and success.”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 summary, domain-specific data provides critical insights that help us refine our strategies and focus our efforts where they’ll make the biggest impact. This approach is essential for driving meaningful outcomes for the families we serve.”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8601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Pathway Plan: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“After completing the Life Scale Assessment, your next step is to meet with the family to review their results and begin to create a Pathway Plan.”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 Pathway Plan is a personalized roadmap designed to guide each family on their journey toward self-sufficiency.”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purpose of the Pathway Plan: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Pathway Plan turns the assessment results into actionable, personalized goals that help families achieve meaningful outcomes.”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is not just about setting goals—it’s about creating a structured and adaptable plan tailored to each family’s unique needs.”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role of coaching: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“Your coaching skills are critical in this process. You will work with the family to understand their situation and identify specific goals that address lower-scoring domains from the Life Scale Assessment.”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“Your role is to guide them in breaking these goals into actionable steps they can work on over time.”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action items and referrals: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“Action items might include referrals to internal or external services, connecting families with the resources they need to succeed.”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Pathway Plan ensures that all efforts are coordinated and aligned with the family’s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how plans are managed in empowOR: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“Pathway Plans are entered into empowOR so they can be accessed by different departments supporting the family.”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“If a family already has an open plan, you will not create a new one. Instead, you’ll continue to review, update, and add to the existing plan as needed.”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Refer to job aids for guidance: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 show you how to create and manage a Pathway Plan, refer to Handout #3-6: ‘Managing Pathway Plans’ and Handout #3-7: ‘Pathway Dimensions with Goal Options.’”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(“Provide a visual demonstration of empowOR if possible, to walk participants through the process.”)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Pathway Plan is a critical tool for supporting families. It provides structure, ensures accountability, and keeps everyone focused on achieving the family’s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working collaboratively and using the tools available, we can help families make meaningful progress on their path to self-sufficiency.”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4424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concept of presumptive eligibility: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“Presumptive eligibility is a tool in empowOR that prescreens families for internal services based on predefined rules.”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“Each agency program is set up in the background with specific criteria such as age, income, and household location.”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rules generate a customized list of programs and services that each household may be eligible to receive.”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Refer to the job aid for guidance: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“Let’s review Handout #3-8: ‘Referrals,’ which provides detailed instructions on how to access this list and make referrals.”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(“If possible, provide a visual demonstration of the process in empowOR to enhance understanding.”)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how to use the eligibility list: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“Once the list is created, review it to identify the programs that best fit the family’s needs and interest.”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“You can then send a referral to the most appropriate services from the list.”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Describe the referral process: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“After selecting the services to refer, an automated email is generated for the program facilitator.”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email can be personalized with notes such as the best time of day for contact or a specific person to ask for.”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program facilitator will then follow up with the family to complete a full eligibility screening.”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benefits of the tool: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tool provides a seamless referral process that quickly aligns families with the services they need.”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“It also captures the referral information in a case note for easy reference, ensuring consistency and documentation.”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using presumptive eligibility, we can streamline the process of connecting families to services, saving time for both coordinators and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ensures families receive the support they need as efficiently as possible, while maintaining accurate and detailed records.”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3910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external referrals and their limitations: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“Currently, our empowOR system does not have the capability to send external referrals automatically.”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referrals must be made manually through various methods, such as email, fax, phone calls, or by providing contact information directly to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Emphasize the importance of tracking referrals: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“Even though external referrals are handled manually, we still track them in empowOR to ensure proper documentation and follow-up.”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helps us maintain consistency and accountability in our referral process.”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Refer to the job aid for guidance: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“Handout #3-9: ‘External Referrals’ will guide you through the process of entering these referrals into the database.”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“Let’s review this handout together to ensure everyone understands the steps involved.”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(“If  able, provide a visual demonstration in empowOR to show how to document an external referral.”)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importance of accuracy: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“Although external referrals require manual effort, accurately tracking them in empowOR is crucial for maintaining a complete record of the support provided to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process ensures we can monitor progress, follow up appropriately, and continue delivering high-quality support to the families we serve.”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4266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concept of outcomes: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are outcomes, and why do we collect them? Outcomes are measurable results that reflect the impact of the support and services we provide to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“Think of them as clear markers of progress or achievements directly tied to the programs we offer.”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Provide examples of outcomes: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instance, an outcome might be a family ‘obtained non-emergency LIHEAP’ after receiving energy assistance.”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“Another example is a family ‘opened a savings account’ or an IDA (Individual Development Account) after attending a homebuyers’ workshop or budget counseling session”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outcomes reflect results achieved by participating in services that the families may have been referred to.”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importance of outcomes: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“Outcomes aren’t just results—they’re benefits that families experience because of our services.”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“Outcomes for children and families are interconnected. When a family achieves a positive outcome, it promotes positive development in children. Similarly, when children succeed, it uplifts the family as a whole.”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reasons for collecting outcome data: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collect data on outcomes to track both individual and program-wide progress. By defining outcomes, we clarify the data we need, making it easier to: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Spot trends over time,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Gain insights into what’s working well,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Understand the impact of bundled services on family progress,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see how effectively the agency and its partners are meeting their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the value of outcome reports: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“Outcome reports provide a comprehensive view of our impact. They reveal growth such 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Increased income,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Fewer repeat crises,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Greater financial stability,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even seniors being able to remain in their homes.”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reports highlight the meaningful difference we’re making together, offering insights to refine and enhance our programs.”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significance of outcomes: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measuring outcomes, we can ensure our programs are delivering real, tangible benefits to the families we serve, while also demonstrating the value of our efforts to partners and stakeholders.”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0124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how child outcomes are collected in Head Start: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 Head Start, we collect child outcomes through educational assessments.”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assessments help us understand if a child is below, meets, or exceeds kindergarten readiness expectations.”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“Additionally, we track their attendance and social-emotional development to get a holistic view of their progress.”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Correlate child outcomes with family progress: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then correlate this data with the family’s Life Scale score. This allows us to gain insight into how a family’s overall progress is reflected in the child’s performance.”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Address the challenges of collecting data for children outside Head Start: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children in families who have moved beyond Head Start, gathering outcome data becomes more challenging because we’re no longer directly involved in their education.”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 address this gap, we’ve developed creative ways to collect meaningful data for these children.”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“Some families may set goals for older children, reflecting their education, or life skills.”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“Another example is an activity we call ‘Game On.’ This activity provides families with a Family Game Night while also allowing us to collect data on outcomes related to the educational theme of the games.”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Provide examples of outcomes tracked through games: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instance, if a family plays the game “Pay Day”, we track outcomes in math, budgeting, and bill-paying skills.”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“If they play </a:t>
            </a:r>
            <a:r>
              <a:rPr lang="en-US" sz="1100" i="1" kern="100" dirty="0" err="1">
                <a:effectLst/>
                <a:latin typeface="Aptos" panose="020B0004020202020204" pitchFamily="34" charset="0"/>
                <a:ea typeface="Aptos" panose="020B0004020202020204" pitchFamily="34" charset="0"/>
                <a:cs typeface="Times New Roman" panose="02020603050405020304" pitchFamily="18" charset="0"/>
              </a:rPr>
              <a:t>Racko</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 Jr., we look for outcomes like improved number and color recognition.”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the broader impact of such activities: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“Through engaging, family-centered activities like this, we continue to support and measure the development of children outside of Head Start.”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activities capture how family interactions contribute to children’s learning and skill-building, even after they leave our direct programs.”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tracking child outcomes both within and beyond Head Start, we ensure that we are supporting children’s growth and helping families understand the value of education and development at every stage.”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1041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Whole Family Tracker: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“Let’s talk about the Whole Family Tracker and how it is used in your work with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tool serves as your roadmap, visually breaking down each step of the process to ensure nothing is missed.”</a:t>
            </a:r>
            <a:endParaRPr lang="en-US" dirty="0">
              <a:effectLst/>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“Please refer to Handout #3-10 “Whole Family Tracker” This is a printed copy to reference as we review the tool. We mainly use a digital tracker formatted in excel”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how the tracker documents progress: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“When you meet with families, you’ll use the Whole Family Tracker to document each stage as it is completed.”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“You’ll mark down the date for every practice along the way, creating a clear record of what’s been completed and when the next step is due.”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importance of staying on track: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tracker is designed to help us maintain our 90-day cycle. Every 90 days, you’ll repeat the steps of the tracker when reviewing and reassessing the family’s progress and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tool acts as a reminder, ensuring we stay on track and provide consistent, ongoing support to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the benefits of using the tracker: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using the Whole Family Tracker, you’re not only organizing your workflow but also ensuring that families experience the full support of our Whole Family Approach.”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“It helps us stay aligned with each family’s unique journey and ensures that we meet them where they’re at every step of the way.”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 summary, the Whole Family Tracker is essential for maintaining clarity, consistency, and effectiveness in our work with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documenting progress and staying aligned with the 90-day cycle, we can provide the highest level of support to help families achieve their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9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Begin with an engaging question: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does the term ‘Whole Family Approach’ mean to you?”</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(Record answers on a flip chart or board to encourage discussion and input.)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core concept of Whole Family Approach (WFA):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Whole Family Approach, also known as Two Generation or 2Gen, is designed to enhance family well-being by intentionally and strategically working with both children and adults simultaneously.”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approach takes a holistic strategy that aligns opportunities to meet families' unique needs and personal goals, starting with their perspectives.”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07000"/>
              </a:lnSpc>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Detail the step on how the WFA Process Works: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“Families voice their needs using tools like the Life Scale Assessment. This feedback helps us identify their priorities and create pathways to support them in achieving their goals and improving their overall well-being.”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services offered: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parents: housing, education, and employment opportunities.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children under 5: early childhood education and development through Head Start.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children under 18: age-appropriate educational activities and goal setting.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Discussion Prompt: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“How do you think supporting both parents and children simultaneously impacts family success?”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Reinforce the philosophy:</a:t>
            </a:r>
            <a:br>
              <a:rPr lang="en-US" sz="1100" kern="100" dirty="0">
                <a:effectLst/>
                <a:latin typeface="Aptos" panose="020B0004020202020204" pitchFamily="34" charset="0"/>
                <a:ea typeface="Aptos" panose="020B0004020202020204" pitchFamily="34" charset="0"/>
                <a:cs typeface="Times New Roman" panose="02020603050405020304" pitchFamily="18" charset="0"/>
              </a:rPr>
            </a:b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“When families thrive, children thrive. And if children thrive, they are better equipped for future success.”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by linking to the agency’s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Courier New" panose="02070309020205020404" pitchFamily="49" charset="0"/>
              <a:buChar char="o"/>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“Our mission is to use this holistic approach to empower families to achieve their goals and give children the educational support they need to thrive. This approach is foundational to creating lasting positive outcomes for the families we serve.”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7610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lvl="0" indent="-2286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Family Career Coach Role: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marR="0" lvl="1" indent="-171450">
              <a:lnSpc>
                <a:spcPct val="107000"/>
              </a:lnSpc>
              <a:spcAft>
                <a:spcPts val="800"/>
              </a:spcAft>
              <a:buSzPts val="1000"/>
              <a:buFont typeface="Courier New" panose="02070309020205020404" pitchFamily="49" charset="0"/>
              <a:buChar char="o"/>
              <a:tabLst>
                <a:tab pos="685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“Recently, we created a </a:t>
            </a:r>
            <a:r>
              <a:rPr lang="en-US" sz="1100" b="0" i="1" kern="100" dirty="0">
                <a:effectLst/>
                <a:latin typeface="Aptos" panose="020B0004020202020204" pitchFamily="34" charset="0"/>
                <a:ea typeface="Aptos" panose="020B0004020202020204" pitchFamily="34" charset="0"/>
                <a:cs typeface="Times New Roman" panose="02020603050405020304" pitchFamily="18" charset="0"/>
              </a:rPr>
              <a:t>Family Career Coach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role to improve our partnership with the Western Maryland Consortium and to enhance our agency’s ability to connect families with workforce development opportunities and provide targeted career support.”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marR="0" lvl="1" indent="-171450">
              <a:lnSpc>
                <a:spcPct val="107000"/>
              </a:lnSpc>
              <a:spcAft>
                <a:spcPts val="800"/>
              </a:spcAft>
              <a:buSzPts val="1000"/>
              <a:buFont typeface="Courier New" panose="02070309020205020404" pitchFamily="49" charset="0"/>
              <a:buChar char="o"/>
              <a:tabLst>
                <a:tab pos="6858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dedicated role is to ensure families have access to up-to-date programs, services, and current job listings in the area.”</a:t>
            </a:r>
          </a:p>
          <a:p>
            <a:pPr marL="628650" marR="0" lvl="1" indent="-1714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685800" algn="l"/>
              </a:tabLst>
              <a:defRPr/>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“Coordinating On-site training and consistent communication ensure staff receive the resources knowledge they need to support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Font typeface="+mj-l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nSpc>
                <a:spcPct val="107000"/>
              </a:lnSpc>
              <a:spcAft>
                <a:spcPts val="800"/>
              </a:spcAft>
              <a:buFont typeface="+mj-lt"/>
              <a:buNone/>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2.   Highlight the Western Maryland Consortium’s Contributions: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marR="0" lvl="1" indent="-171450">
              <a:lnSpc>
                <a:spcPct val="107000"/>
              </a:lnSpc>
              <a:spcAft>
                <a:spcPts val="800"/>
              </a:spcAft>
              <a:buSzPts val="1000"/>
              <a:buFont typeface="Courier New" panose="02070309020205020404" pitchFamily="49" charset="0"/>
              <a:buChar char="o"/>
              <a:tabLst>
                <a:tab pos="6858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 Western Maryland Consortium plays a critical role in supporting workforce development for families by offering:</a:t>
            </a:r>
          </a:p>
          <a:p>
            <a:pPr marL="1085850" marR="0" lvl="2" indent="-171450">
              <a:lnSpc>
                <a:spcPct val="107000"/>
              </a:lnSpc>
              <a:spcAft>
                <a:spcPts val="800"/>
              </a:spcAft>
              <a:buFont typeface="Wingdings" panose="05000000000000000000" pitchFamily="2" charset="2"/>
              <a:buChar char="§"/>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Employment support:</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Helping individuals secure meaningful jobs.</a:t>
            </a:r>
          </a:p>
          <a:p>
            <a:pPr marL="1085850" marR="0" lvl="2" indent="-171450">
              <a:lnSpc>
                <a:spcPct val="107000"/>
              </a:lnSpc>
              <a:spcAft>
                <a:spcPts val="800"/>
              </a:spcAft>
              <a:buFont typeface="Wingdings" panose="05000000000000000000" pitchFamily="2" charset="2"/>
              <a:buChar char="§"/>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Education opportunities: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GED programs, job training certificates, and secondary education pathways.</a:t>
            </a:r>
          </a:p>
          <a:p>
            <a:pPr marL="914400" marR="0" lvl="2" indent="0">
              <a:lnSpc>
                <a:spcPct val="107000"/>
              </a:lnSpc>
              <a:spcAft>
                <a:spcPts val="800"/>
              </a:spcAft>
              <a:buFont typeface="Wingdings" panose="05000000000000000000" pitchFamily="2" charset="2"/>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nSpc>
                <a:spcPct val="107000"/>
              </a:lnSpc>
              <a:spcAft>
                <a:spcPts val="800"/>
              </a:spcAft>
              <a:buFont typeface="+mj-lt"/>
              <a:buNone/>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3.   Discuss the role’s impact: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marR="0" lvl="1" indent="-171450">
              <a:lnSpc>
                <a:spcPct val="107000"/>
              </a:lnSpc>
              <a:spcAft>
                <a:spcPts val="800"/>
              </a:spcAft>
              <a:buSzPts val="1000"/>
              <a:buFont typeface="Courier New" panose="02070309020205020404" pitchFamily="49" charset="0"/>
              <a:buChar char="o"/>
              <a:tabLst>
                <a:tab pos="6858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 addition of this role has significantly supported families in achieving employment and education outcomes, helping them take meaningful steps toward long-term financial stability.”</a:t>
            </a:r>
          </a:p>
          <a:p>
            <a:pPr marL="628650" marR="0" lvl="1" indent="-171450">
              <a:lnSpc>
                <a:spcPct val="107000"/>
              </a:lnSpc>
              <a:spcAft>
                <a:spcPts val="800"/>
              </a:spcAft>
              <a:buSzPts val="1000"/>
              <a:buFont typeface="Courier New" panose="02070309020205020404" pitchFamily="49" charset="0"/>
              <a:buChar char="o"/>
              <a:tabLst>
                <a:tab pos="6858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“Key impacts include:</a:t>
            </a:r>
          </a:p>
          <a:p>
            <a:pPr marL="1085850" marR="0" lvl="2" indent="-171450">
              <a:lnSpc>
                <a:spcPct val="107000"/>
              </a:lnSpc>
              <a:spcAft>
                <a:spcPts val="800"/>
              </a:spcAft>
              <a:buFont typeface="Wingdings" panose="05000000000000000000" pitchFamily="2" charset="2"/>
              <a:buChar char="§"/>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Increased referrals: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Referrals to the Western Maryland Consortium have grown by </a:t>
            </a:r>
            <a:r>
              <a:rPr lang="en-US" sz="1100" b="1" kern="100" dirty="0">
                <a:effectLst/>
                <a:latin typeface="Aptos" panose="020B0004020202020204" pitchFamily="34" charset="0"/>
                <a:ea typeface="Aptos" panose="020B0004020202020204" pitchFamily="34" charset="0"/>
                <a:cs typeface="Times New Roman" panose="02020603050405020304" pitchFamily="18" charset="0"/>
              </a:rPr>
              <a:t>300%</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in the past year.</a:t>
            </a:r>
          </a:p>
          <a:p>
            <a:pPr marL="1085850" marR="0" lvl="2" indent="-1714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Improved outcomes: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Arial" panose="020B0604020202020204" pitchFamily="34" charset="0"/>
              </a:rPr>
              <a:t>12 families participating in the expansion have achieved employment or education outcomes </a:t>
            </a:r>
          </a:p>
          <a:p>
            <a:pPr marL="1085850" marR="0" lvl="2" indent="-17145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1085850" marR="0" lvl="2" indent="-171450">
              <a:lnSpc>
                <a:spcPct val="107000"/>
              </a:lnSpc>
              <a:spcAft>
                <a:spcPts val="800"/>
              </a:spcAft>
              <a:buFont typeface="Wingdings" panose="05000000000000000000" pitchFamily="2" charset="2"/>
              <a:buChar char="§"/>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Font typeface="+mj-l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nSpc>
                <a:spcPct val="107000"/>
              </a:lnSpc>
              <a:spcAft>
                <a:spcPts val="800"/>
              </a:spcAft>
              <a:buFont typeface="+mj-lt"/>
              <a:buNone/>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4.   Emphasize the importance of partnerships:</a:t>
            </a:r>
          </a:p>
          <a:p>
            <a:pPr marL="628650" marR="0" lvl="1" indent="-171450">
              <a:lnSpc>
                <a:spcPct val="107000"/>
              </a:lnSpc>
              <a:spcAft>
                <a:spcPts val="800"/>
              </a:spcAft>
              <a:buFont typeface="Courier New" panose="02070309020205020404" pitchFamily="49" charset="0"/>
              <a:buChar char="o"/>
              <a:tabLst>
                <a:tab pos="4572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“By integrating this role into our team and continuing to strengthen partnerships with workforce development providers like the Western Maryland Consortium, we are better equipped to support families in achieving their career goals.”</a:t>
            </a:r>
          </a:p>
          <a:p>
            <a:pPr marL="628650" marR="0" lvl="1" indent="-171450">
              <a:lnSpc>
                <a:spcPct val="107000"/>
              </a:lnSpc>
              <a:spcAft>
                <a:spcPts val="800"/>
              </a:spcAft>
              <a:buSzPts val="1000"/>
              <a:buFont typeface="Courier New" panose="02070309020205020404" pitchFamily="49" charset="0"/>
              <a:buChar char="o"/>
              <a:tabLst>
                <a:tab pos="6858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“These efforts not only empower individuals to secure employment and advance their education but also have a lasting impact on the overall success and well-being of their families.”</a:t>
            </a:r>
          </a:p>
          <a:p>
            <a:pPr marL="0" marR="0" indent="0">
              <a:lnSpc>
                <a:spcPct val="107000"/>
              </a:lnSpc>
              <a:spcAft>
                <a:spcPts val="800"/>
              </a:spcAft>
              <a:buFont typeface="+mj-l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nSpc>
                <a:spcPct val="107000"/>
              </a:lnSpc>
              <a:spcAft>
                <a:spcPts val="800"/>
              </a:spcAft>
              <a:buFont typeface="+mj-lt"/>
              <a:buNone/>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5.   Conclude with a forward-looking perspective: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628650" marR="0" lvl="1" indent="-171450">
              <a:lnSpc>
                <a:spcPct val="107000"/>
              </a:lnSpc>
              <a:spcAft>
                <a:spcPts val="800"/>
              </a:spcAft>
              <a:buSzPts val="1000"/>
              <a:buFont typeface="Courier New" panose="02070309020205020404" pitchFamily="49" charset="0"/>
              <a:buChar char="o"/>
              <a:tabLst>
                <a:tab pos="6858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“Looking ahead, we will continue to build on this momentum, ensuring families have access to the tools, training, and opportunities they need to thrive in today’s workforce. By investing in workforce development, we are creating pathways to brighter futures for the families we serve.”</a:t>
            </a:r>
          </a:p>
          <a:p>
            <a:endParaRPr lang="en-US" dirty="0"/>
          </a:p>
        </p:txBody>
      </p:sp>
      <p:sp>
        <p:nvSpPr>
          <p:cNvPr id="4" name="Slide Number Placeholder 3"/>
          <p:cNvSpPr>
            <a:spLocks noGrp="1"/>
          </p:cNvSpPr>
          <p:nvPr>
            <p:ph type="sldNum" sz="quarter" idx="5"/>
          </p:nvPr>
        </p:nvSpPr>
        <p:spPr/>
        <p:txBody>
          <a:bodyPr/>
          <a:lstStyle/>
          <a:p>
            <a:fld id="{6BC83505-D428-44E6-81A9-C795196F464B}" type="slidenum">
              <a:rPr lang="en-US" smtClean="0"/>
              <a:t>32</a:t>
            </a:fld>
            <a:endParaRPr lang="en-US"/>
          </a:p>
        </p:txBody>
      </p:sp>
    </p:spTree>
    <p:extLst>
      <p:ext uri="{BB962C8B-B14F-4D97-AF65-F5344CB8AC3E}">
        <p14:creationId xmlns:p14="http://schemas.microsoft.com/office/powerpoint/2010/main" val="2678522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purpose of Frontline Meetings: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“Frontline meetings are held monthly for the coordinators who work directly with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refer to these staff as our ‘Frontlines,’ hence the name of the meeting.”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meetings are a vital tool for communication, collaboration, and professional development.”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the focus of the meetings: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“During these meetings, we discuss updates, address issues, and gain valuable feedback and insights directly related to the work of our coordinators.”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“Since Frontline staff have built strong rapport and relationships with families, their input is critical for improving our programs and services.”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role of guest speakers: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often invite guest speakers from our partner agencies to present on the programs and services they offer.”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ensures our staff are up to date on what’s available in the community and equips them to communicate and refer families effectively.”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goals of the meetings: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meetings are designed to: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Improve service delivery,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Enhance efficiency,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Build teamwork,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provide training on essential skills.”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List training topics covered in meetings: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“Topics often include an array of coaching skills, such 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Active and reflective listening,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Communication skills,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Goal setting,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How to ask the right questions, and more.”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Emphasize the importance of open communication: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“Frontline meetings also create an opportunity for open communication between management and staff.”</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enables leaders to stay connected with what’s happening at the ground level and address concerns that may impact service quality or staff morale.”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value of Frontline Meetings: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fostering collaboration and providing resources, these meetings build staff confidence and ensure they have the tools they need to provide comprehensive support to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8203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module's focus: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“Welcome to Module 4: Empowering Connections. This module focuses on the importance of sustained support, active engagement, and creating valuable community connections.”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strategies we’ll discuss aim to empower families by addressing their needs holistically and building strong, lasting relationships.”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purpose of empowering connections: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“Empowering Connections emphasizes practices that help us: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Listen actively to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Understand their unique needs,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support them through workshops, resources, and partnerships within the community.”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the role of workshops and community partnerships: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“Workshops and partnerships play a critical role in filling in the gaps for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offering targeted resources and leveraging community partnerships, we ensure the tools and support necessary for success are available.”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goal of lasting impact: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“Our ultimate goal is to make a lasting impact by creating a network of support that families can rely on long-term.”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“Through these connections, we empower families to navigate challenges, achieve their goals, and thrive.”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Transition to exploring specific strategies: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“Let’s dive into this module and explore how these practices and strategies come together to create meaningful, empowering connections with families and our community.”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6FB72C8-0BE0-44AE-99E7-5E332D8CE607}" type="slidenum">
              <a:rPr lang="en-US" smtClean="0"/>
              <a:t>34</a:t>
            </a:fld>
            <a:endParaRPr lang="en-US"/>
          </a:p>
        </p:txBody>
      </p:sp>
    </p:spTree>
    <p:extLst>
      <p:ext uri="{BB962C8B-B14F-4D97-AF65-F5344CB8AC3E}">
        <p14:creationId xmlns:p14="http://schemas.microsoft.com/office/powerpoint/2010/main" val="1246592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concept of Family Voice: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“Let’s talk about a vital aspect of our Whole Family Approach: hearing directly from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learn about each family’s unique goals and challenges through the Life Scale Assessment and one-on-one Pathway Check-ins.”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“However, there’s another essential piece—hearing from families as a community.”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importance of collective feedback: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“Gathering feedback on families’ collective experiences allows us to shape programs that truly resonate with their needs.”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feedback ensures families can voice their perspectives on what’s working and what needs growth.”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“It reinforces that they are true partners in this journey, and their opinions are invaluable.”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key initiatives for Family Voice: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“Through initiatives like the Family Advisory Council and the Head Start Parent Policy Committee, we: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Build social capital among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Create dynamic spaces for feedback,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empower families to take an active role in shaping our programs.”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Emphasize best practices: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approach is a best practice because it: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Empowers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Builds trust,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ensures our programs are grounded in the real-world experiences of those we serve.”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methods for gathering feedback: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listen to families in various ways, including: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Focus groups where families share unique stories and insights,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Surveys that highlight specific themes,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open forums that provide space for families to reflect on the positive changes in their lives.”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incorporating Family Voice, we ensure our initiatives remain: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Relevant,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Impactful,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driven by the voices of those they are designed to support.”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“Families are not just participants in our programs; they are co-creators in their success.”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504365-2F1A-43FC-A471-472A6A0867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8984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Family Advisory Council: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“Over the past year, we have created a Family Advisory Council to add as a key part of our Whole Family Approach.”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council is made up of 2G families who are actively participating in the approach.”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purpose of the council: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purpose of the Family Advisory Council is to provide families with an opportunity to: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Share their insights and experiences,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Offer feedback to help improve our services and resources,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ensure that services align with family needs.”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quarterly events: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“All families are invited to quarterly events where we ask for their thoughts 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effectiveness of tools like the Life Scale Assessment,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helpfulness of Family Pathway Plans,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the support provided by Family Coordinators.”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Empower families to make decisions: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“Families also have a say in key details, such 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When and where meetings are held,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types of supportive workshops we offer,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what incentives encourage their attendance.”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Emphasize the council’s role in empowerment: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participating in the Family Advisory Council, families are empowered to influence the supports they receive, ensuring that our programs are family-centered and responsive to their real-world needs.”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impact of the council: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Family Advisory Council reinforces our commitment to collaboration and ensures that the families we serve are active partners in shaping the services and resources available to them.”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2034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first Family Advisory meeting: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 February 2024, we hosted our very first Family Advisory meeting as part of our expanded Whole Family services.”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 encourage participation, the event was held at a popular restaurant with a buffet dinner provided.”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“As a token of appreciation, attendees received a $50 gift card for their time.”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promotion efforts: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event was promoted using flyers and personalized phone call invitations during our recruiting efforts outlined in Module 1.”</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meeting was a success, with 24 adults in attendance.”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Outline the structure of the meeting: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began the meeting with a brief overview of the Family Advisory Council, explaining its purpose and the critical role of family voices in shaping our programs.”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engagement, we used an ‘Interest and Ideas’ worksheet that listed the 16 domains from the Life Scale Assessment.”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Describe the group activity: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“Families formed groups to discuss the domains, identifying the areas they were most interested in and providing suggestions for workshops and resources to address those areas.”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key areas of interest and ideas: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“Some of the top areas of interest included: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Food resources,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Social support and networking,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financial management.”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“Ideas for future workshops included: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Meal budgeting,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Gardening,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Canning,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Social activities for adults,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financial budgeting.”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identified challenges: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“Transportation and childcare emerged as significant concerns, highlighting ongoing challenges in our community that we aim to address.”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importance of family input: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meeting provided valuable insights into the needs and priorities of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4521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importance of follow-through: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“After the February Family Advisory meeting, we took the feedback shared by families and transformed it into practical supports and resources.”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demonstrates our commitment to listening to families and providing solutions that address their needs.”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Describe the gardening workshops: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began by sharing a flyer to let families know that Lowe’s was hosting DIY gardening workshops throughout April.”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workshops provided hands-on activities, including: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How to build a raised garden,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Pot plants,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create a salsa garden from scratch.”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financial workshop: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*“Next, we partnered with the University of Maryland Extension Office to bring families the financial workshop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‘Your Money, Your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workshop is designed to help individuals gain control over their financial lives by providing practical tools and resources for: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Budgeting,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Saving,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Managing debt,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Understanding credit,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setting financial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role of the Maryland Extension representative: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 Maryland Extension representative visited our agency to not only educate families but also equip you, as coordinators, with the knowledge to continue supporting families using these financial tools.”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attendance and feedback: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“Now turnout was lower than we hoped, with only two families attending.”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“However, the feedback from those who joined was incredibly positive. They valued the practical tools, advice, and the sense of control over their finances they gained.”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Reflect on barriers to attendance: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recognize that many barriers may have contributed to the low attendance, such 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timing and date of the event,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Lack of communication or awareness about the event,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Or the absence of an incentive to encourage participation.”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are committed to learning from this experience and adapting our approach to reach more families effectively in the future.”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5353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July Family Advisory Council (FAC) meeting: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“Our next Family Advisory Council meeting was held in July. Based on feedback from coordinators, families expressed a desire for more child-friendly activities during the summer and more convenient meeting locations across the county.”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Describe the Picnic in the Park event: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 meet these needs, we organized a ‘Picnic in the Park’ event and scheduled two separate meetings—one for families in the northern end of the county and another for those in the southern end.”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“However, registration revealed low turnout in the northern location, with only one family registered. We invited this family to join the southern meeting, which ultimately had five families in attendance.”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activities and engagement opportunities: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“At the event, we provided a picnic lunch and an opportunity for families to connect with one another, while the children enjoyed playing on the playground.”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helped families build social capital and strengthen their connections with others in the community.”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Incorporate the raffle and survey details: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 further engage the families, we raffled off two annual Maryland State Park passes, giving the winning families an opportunity for summer fun.”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“Additionally, we asked participants to complete a brief survey to gather insights 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Communication preferences,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Event availability and preferred incentives,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support they felt was most needed,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coordinator satisfaction.”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feedback from surveys and worksheets: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“While completing the ‘Interest and Ideas’ worksheet used in the first meeting, families highlighted food resources as a key priority.”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“However, the limited attendance prompted us to later distribute the survey to all Whole Family participants to gather more comprehensive data.”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Summarize findings from comprehensive data: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broader feedback indicated that energy/water and food resources were areas of interest for many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information has helped us make more informed decisions about needed resources and strategies to boost engagement in future events.”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event’s significance: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“Despite the challenges with attendance, the July meeting provided valuable insights into family priorities and preferences, enabling us to refine our approach for greater impact moving forward.”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53677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Healthy Cents Workshop Series: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 address the need for food resource information identified by families, we partnered with the University of Maryland Extension Office to offer the ‘Healthy Cents Workshop Series.’”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was a four-session series focused on shopping and budgeting skills.”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workshop’s objectives: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workshop aimed to equip families with essential skills such 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Shopping strategies for saving money,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Food budgeting,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meal planning.”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accessibility and incentives: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 ensure accessibility, we scheduled sessions at both ends of the county.”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“As an incentive, we included a drawing for a $100 grocery gift card for participants.”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the cancellation and potential reasons: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“Unfortunately, due to low interest, we had to cancel the series.”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reasons for limited participation are not entirely clear, but we suspect factors such 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Timing during the summer season,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Or the incentive structure—since we’ve generally observed higher engagement when each attendee receives a direct incentive.”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Reflect on lessons learned: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“Going forward, we will take these factors into account to better tailor our offerings, optimize timing, and adjust incentives to encourage greater participation.”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a forward-looking perspective: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100" i="1" dirty="0">
                <a:effectLst/>
                <a:latin typeface="Aptos" panose="020B0004020202020204" pitchFamily="34" charset="0"/>
                <a:ea typeface="Aptos" panose="020B0004020202020204" pitchFamily="34" charset="0"/>
                <a:cs typeface="Times New Roman" panose="02020603050405020304" pitchFamily="18" charset="0"/>
              </a:rPr>
              <a:t>“While the series didn’t proceed as planned, it provided valuable insights into family engagement preferences, helping us refine future workshops to better meet their needs.”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7919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third advisory meeting: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our third Family Advisory Council meeting, we adjusted the time and day of the meeting based on survey data from previous events.”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adjustment allowed parents to attend during the day while their children were in school.”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Describe the event setup: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hosted a lunch at a local restaurant where families gathered to enjoy a meal, complete a brief survey, and participate in a group discussion.”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discussion covered key topics such 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motivates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Strategies for engaging more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how our tools support their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attendance and feedback on motivation: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event attracted a mix of attendees, including some families joining for the first time and others returning for the third time.”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“When asked about their motivation, families shared that they valued: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Learning about new opportunities,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staying connected with other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Summarize feedback on engagement strategies: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“During the discussion on engaging more families, communication emerged as a key theme. Families suggested: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Receiving event flyers about two weeks in advance,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a reminder call a few days before the event.”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“Opinions on event timing were mixed: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Some preferred daytime meetings,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While others felt evening, family-friendly events might attract more participants, especially if they could bring friends and relatives.”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Address barriers identified by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“Transportation was highlighted as a barrier for some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“When discussing their experiences with coordinators, Life Scale Assessments, and Pathway Plans, most families expressed that their coordinators: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Understood their needs,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helped them plan ahead.”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“However, communication and transportation remained significant challenges.”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gratitude and support provided: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 thank families for their participation, we provided each family with a $50 grocery gift card to help address the need for food resources.”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Reflect on the meeting’s value: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meeting provided valuable insights into family motivations and challenges, helping us refine our strategies for communication, event planning, and addressing barriers.”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041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Introduction to the Six Key Components: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Whole Family Approach includes six components that create a comprehensive support system, empowering families to achieve long-term stability, success, and self-sufficiency.”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Component 1 and 2 : Early Childhood Education and K-12 Education: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component emphasizes quality education, early learning, and developmental support to ensure children are on track for success.”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provide high-quality early childhood education through: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Head Start,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Early Head Start,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Wraparound Childcare,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Collaborative Pre-K classrooms.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programs help children build strong foundations in learning, social skills, and overall development.”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primary and secondary grade levels, support is offered through public schools and community agencies like the Health Department, providing: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Academic enrichment,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Tutoring,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After-school programs,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Parental engagement opportunities.”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“Our agency collaborates with community service providers to ensure families receive comprehensive and effective support, recognizing that we cannot do it all alone.”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Component 3: Postsecondary and Employment Pathways: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component focuses on access to higher education, vocational training, and career pathways for parents and older children. It promotes economic self-sufficiency and career advancement by improving employability and income potential.”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“Partners like the Western Maryland Consortium and Garrett College provide invaluable resources to support families in achieving their educational and career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Component 4: Social Capital: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component strengthens the family unit by fosters strong family relationships, parenting skills, and access to support networks. It includes: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Coaching and counseling,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Connecting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Providing connections to community resources,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Workshops and Family Advisory Council events.”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“Our agency strengthens these networks through coordinator-family relationships and by promoting community partner events and encouraging community involvement”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Component 5: Health, Including Mental Health: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“Health services ensure families have access to physical, mental, and emotional care to promote overall well-being.”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refer families to partners like the Garrett County Health Department, Mt. Laurel Medical Center, and other healthcare providers for these services.”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Component 6: Economic Assets: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component helps families build financial stability through: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Financial education,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Savings programs,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Asset-building initiatives.”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“Our Asset Development department offers workshops, budget counseling, and programs like Pathway to Homeownership.”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also refer families to other resources in the community that offer asset building  programs such as First United Bank and Trust’s first-time car buyers’ program.”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The Importance of Partnerships: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services our agency provides, in collaboration with other community organizations, are critical to ensuring these six components are covered.”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“Together, we help families thrive by addressing their diverse needs in a holistic and coordinated way.”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algn="l" rtl="0" fontAlgn="base"/>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3861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canning workshop initiative: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“At our first Family Advisory Council meeting, families expressed interest in a canning workshop.”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“With the help of our incredible partner, the University of Maryland Extension Office, we were able to bring this opportunity to our 2G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popularity of the workshop: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workshop quickly reached full capacity, reflecting the strong interest and enthusiasm from our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Describe the instructional portion of the workshop: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“Families received a detailed presentation that covered: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benefits of canning,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different methods available,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essential food safety practices.”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hands-on activity: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“Following the instructional portion, families applied what they learned by canning their own jar of apples.”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the additional support provided: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“As an added support for continued learning at home, each family that attended was given a pressure canner.”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Emphasize the workshop’s outcomes: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workshop equipped families with valuable skills they can use independently, promoting both self-sufficiency and food preservation.”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significance of this initiative: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event reflects our commitment to responding to family interests and providing opportunities that empower them with practical, impactful skills.”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7120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Budgeting 101 workshop: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“Addressing  families’ need for financial management resources, we partnered with First United Bank and Trust and their </a:t>
            </a:r>
            <a:r>
              <a:rPr lang="en-US" sz="1100" i="1" kern="100" dirty="0" err="1">
                <a:effectLst/>
                <a:latin typeface="Aptos" panose="020B0004020202020204" pitchFamily="34" charset="0"/>
                <a:ea typeface="Aptos" panose="020B0004020202020204" pitchFamily="34" charset="0"/>
                <a:cs typeface="Times New Roman" panose="02020603050405020304" pitchFamily="18" charset="0"/>
              </a:rPr>
              <a:t>Finture</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 program to host a Budgeting 101 workshop.”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workshop was attended by 21 families, reflecting strong interest and engagement.”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accommodations provided: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“To create a welcoming environment for participants, we provided dinner and childcare during the workshop.”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Describe the skills taught in the workshop: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“Families learned essential budgeting skills, including: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Differentiating between needs and wants,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Applying the 50/30/20 rule for budgeting,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Understanding when and how often to adjust their budgets,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exploring how a budget supports the four stages of a financial journey.”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Share feedback from attendees: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“Feedback from participants was overwhelmingly positive.”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“Attendees expressed that they gained valuable skills and showed a strong interest in learning more about financial management.”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workshop highlighted the importance of providing accessible financial education and demonstrated families’ eagerness to build skills that support their financial stability.”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7830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focus of the workshop:</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“Our next workshop focused on supporting the mental health and well-being of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“Recognizing that self-care plays a critical role in maintaining a balanced and resilient mindset, we aimed to empower parents with tools to manage stress and regulate emotions.”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objectives of the session: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session provided parents with strategies to: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Handle the daily demands of family life more effectively,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Learn and practice self-care techniques that positively impact themselves and their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Describe the interactive activities: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“Through an interactive approach, parents engaged in activities such as: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Creating Positive Affirmation sticks,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Exploring personal self-care routines.”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activities offered practical resources to help parents foster a healthier, more supportive family environment.”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Share attendance and feedback: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“Around 15 families attended this session, and the feedback was overwhelmingly positive.”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“Parents appreciated the opportunity to learn actionable techniques they can incorporate into their daily lives.”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workshop’s impact: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session highlighted the importance of prioritizing self-care, empowering parents to build resilience and create a positive ripple effect within their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62408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final advisory meeting of the year: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“For our fourth and final Family Advisory Council meeting of the year, we hosted a Family Fun Night.”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event combined an opportunity for feedback with a fun and engaging evening for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Describe the event setup and activities: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“Before the fun began, families completed a Family Testimonial Questionnaire to provide feedback on their successes throughout the year.”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evening included a pizza buffet and unlimited arcade games, creating a relaxed and enjoyable atmosphere.”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focus of the questionnaire: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“Through the questionnaire, we gathered insights 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success means to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What they felt were their greatest achievements in the past year,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how our practices supported them in achieving those successes.”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Share family testimonials and feedback: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Bittinger family shared that our programs brought their family closer together.”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Johnston/Hall family expressed that the approach helped them engage more in the community.”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Donahue and Baker families highlighted strides they are making toward financial success with GCCAC’s support.”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attendance and event success: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t>
            </a:r>
            <a:r>
              <a:rPr lang="en-US" sz="1100" i="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We had a successful evening with 16 families in attendance.”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combination of gathering feedback and providing a fun family experience ensured that families felt valued and supported.”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event’s impact: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100" i="1" dirty="0">
                <a:effectLst/>
                <a:latin typeface="Aptos" panose="020B0004020202020204" pitchFamily="34" charset="0"/>
                <a:ea typeface="Aptos" panose="020B0004020202020204" pitchFamily="34" charset="0"/>
                <a:cs typeface="Times New Roman" panose="02020603050405020304" pitchFamily="18" charset="0"/>
              </a:rPr>
              <a:t>“This event was a fitting way to close out the year, celebrating family successes and continuing to learn from their feedback to shape our future efforts.”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7420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importance of effective communication: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“Communicating effectively with families is central to encouraging their involvement in workshops and spreading the word about valuable resources.”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“Using a variety of communication strategies ensures that we reach families in a way that resonates with them.”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the need for multiple communication methods: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“Families may respond differently depending on the channel and the information being communicated, so it’s important to use a mix of approaches.”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role of universal intake in identifying preferences: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“As part of the universal intake process, coordinators are encouraged to gather each family’s communication preferences.”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preferences help ensure that families receive information in the best and most </a:t>
            </a:r>
            <a:r>
              <a:rPr lang="en-US" sz="1100" i="1" kern="100">
                <a:effectLst/>
                <a:latin typeface="Aptos" panose="020B0004020202020204" pitchFamily="34" charset="0"/>
                <a:ea typeface="Aptos" panose="020B0004020202020204" pitchFamily="34" charset="0"/>
                <a:cs typeface="Times New Roman" panose="02020603050405020304" pitchFamily="18" charset="0"/>
              </a:rPr>
              <a:t>effective way.”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List possible communication preferences: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“Preferences can include communication by: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Phone,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Email,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Text message,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Social media,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Or communication apps such as Remind.”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Stress the importance of follow-ups: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“Even with preferences noted, it’s always a good idea to follow up to ensure that families are receiving the information.”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“Follow-ups demonstrate care and help address any barriers that might prevent families from staying informed.”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a best practice reminder: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“Effective communication is key to fostering engagement and ensuring families are aware of and can take advantage of the valuable opportunities we provide. Keeping families connected”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0009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purpose of reflection: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“Through our efforts to connect with families and experiment with engagement strategies, we’ve identified key barriers and lessons learned that help shape our approach moving forward.”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timing challenges: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“One significant barrier is the timing of events. For example: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Events held at the end of the school year or during summer often have lower attendance.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During these times, families are busy with school events, summer obligations, or family trips, which makes it challenging for them to prioritize additional commitments.”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Explain the role of incentives: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“We’ve learned that incentives play a crucial role in motivating participation. Specifically: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Offering immediate incentives to each family is more effective than holding raffles or drawings.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Families are more likely to attend when they know they will directly receive an incentive.”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importance of family-friendly environments: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“Workshops and events that provide childcare or incorporate child-friendly activities consistently see higher attendance.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When families know their children are welcome and will be engaged meaningfully, they are more likely to participate.”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the impact of these insights: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lessons have been invaluable in shaping how we plan future events. By addressing these barriers, we can create more accessible and engaging experiences that truly meet the needs of our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8330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Presenter Notes</a:t>
            </a:r>
            <a:r>
              <a:rPr lang="en-US" sz="1200" b="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Aft>
                <a:spcPts val="800"/>
              </a:spcAft>
            </a:pPr>
            <a:r>
              <a:rPr lang="en-US" sz="1200" b="0" kern="100" dirty="0">
                <a:effectLst/>
                <a:latin typeface="Aptos" panose="020B0004020202020204" pitchFamily="34" charset="0"/>
                <a:ea typeface="Aptos" panose="020B0004020202020204" pitchFamily="34" charset="0"/>
                <a:cs typeface="Times New Roman" panose="02020603050405020304" pitchFamily="18" charset="0"/>
              </a:rPr>
              <a:t>1.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Introduction: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07000"/>
              </a:lnSpc>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800100" marR="0" lvl="1" indent="-342900">
              <a:lnSpc>
                <a:spcPct val="107000"/>
              </a:lnSpc>
              <a:buFont typeface="Courier New" panose="02070309020205020404" pitchFamily="49" charset="0"/>
              <a:buChar char="o"/>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“Garrett County Community Action provides over 40 programs and services that address housing, energy assistance, food insecurity, early childhood education, asset building, transportation, and aging services. However, we recognize that we cannot meet every need in the community alone. This is where our community partners play a critical role. Together, we bridge those gaps and ensure families have access to comprehensive support.”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07000"/>
              </a:lnSpc>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nSpc>
                <a:spcPct val="107000"/>
              </a:lnSpc>
              <a:spcAft>
                <a:spcPts val="800"/>
              </a:spcAft>
              <a:buFont typeface="+mj-l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2.   Key Community Partners and Their Contributions: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Garrett Cooperative and Christian Crossing Thrift Store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257300" marR="0" lvl="2" indent="-342900">
              <a:lnSpc>
                <a:spcPct val="107000"/>
              </a:lnSpc>
              <a:spcAft>
                <a:spcPts val="800"/>
              </a:spcAft>
              <a:buFont typeface="Courier New" panose="02070309020205020404" pitchFamily="49" charset="0"/>
              <a:buChar char="o"/>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“Garrett Cooperative and Christian Crossing is a vital resource for families in crisis. They help prevent families from entering critical situations by providing cash assistance and low- to no-cost essential items. They have supported our community by providing solutions for various needs that help families overcome challenges. Such as, providing security deposit assistance, furniture, car repairs, electric termination prevention, ramps for disabled individuals, durable medical equipment, dentures and much more.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The Dove Center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257300" marR="0" lvl="2" indent="-342900">
              <a:lnSpc>
                <a:spcPct val="107000"/>
              </a:lnSpc>
              <a:spcAft>
                <a:spcPts val="800"/>
              </a:spcAft>
              <a:buFont typeface="Courier New" panose="02070309020205020404" pitchFamily="49" charset="0"/>
              <a:buChar char="o"/>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“The Dove Center provides a safe space for individuals facing domestic violence or sexual assault. Their services include shelter, counseling, and advocacy, offering support during difficult times.”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Garrett College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257300" marR="0" lvl="2" indent="-342900">
              <a:lnSpc>
                <a:spcPct val="107000"/>
              </a:lnSpc>
              <a:spcAft>
                <a:spcPts val="800"/>
              </a:spcAft>
              <a:buFont typeface="Courier New" panose="02070309020205020404" pitchFamily="49" charset="0"/>
              <a:buChar char="o"/>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“Garrett College supports both families and staff by offering educational opportunities. For families, they provide GED classes, vocational skills training, and job certifications to help improve career prospects. For staff, the college offers ongoing professional development and skills training opportunities.”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Western Maryland Consortium</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257300" marR="0" lvl="2" indent="-342900">
              <a:lnSpc>
                <a:spcPct val="107000"/>
              </a:lnSpc>
              <a:spcAft>
                <a:spcPts val="800"/>
              </a:spcAft>
              <a:buFont typeface="Courier New" panose="02070309020205020404" pitchFamily="49" charset="0"/>
              <a:buChar char="o"/>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“The Western Maryland Consortium focuses on workforce development, offering families assistance with employment, GED attainment, job training certificates, and pathways to secondary education. Their services empower individuals to grow professionally and achieve financial stability.”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Garrett County Board of Education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257300" marR="0" lvl="2" indent="-342900">
              <a:lnSpc>
                <a:spcPct val="107000"/>
              </a:lnSpc>
              <a:spcAft>
                <a:spcPts val="800"/>
              </a:spcAft>
              <a:buFont typeface="Courier New" panose="02070309020205020404" pitchFamily="49" charset="0"/>
              <a:buChar char="o"/>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“We partner with the Board of Education to offer collaborative early childhood education classrooms for 3- and 4-year-olds. As well as Judy Center services and playgroups that foster early childhood learning and development.”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Department of Social Services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257300" marR="0" lvl="2" indent="-342900">
              <a:lnSpc>
                <a:spcPct val="107000"/>
              </a:lnSpc>
              <a:spcAft>
                <a:spcPts val="800"/>
              </a:spcAft>
              <a:buFont typeface="Courier New" panose="02070309020205020404" pitchFamily="49" charset="0"/>
              <a:buChar char="o"/>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“The Department of Social Services plays a critical role in providing additional public assistance, such as SNAP, housing support, and emergency financial aid to address essential needs.”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07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Garrett County Health Department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257300" marR="0" lvl="2" indent="-342900">
              <a:lnSpc>
                <a:spcPct val="107000"/>
              </a:lnSpc>
              <a:buFont typeface="Courier New" panose="02070309020205020404" pitchFamily="49" charset="0"/>
              <a:buChar char="o"/>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“The Health Department promotes overall well-being by offering behavioral health services, adult and geriatric support, health education, outreach programs, after-school activities, and early childhood care. They also provide family-focused services like Healthy Families and nutritional programs like WIC.”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07000"/>
              </a:lnSpc>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228600" marR="0" lvl="0" indent="-228600">
              <a:lnSpc>
                <a:spcPct val="107000"/>
              </a:lnSpc>
              <a:buFont typeface="+mj-lt"/>
              <a:buAutoNum type="arabicPeriod" startAt="3"/>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Conclusion: </a:t>
            </a:r>
            <a:endParaRPr lang="en-US" sz="1200" b="1" i="0" kern="100" dirty="0">
              <a:effectLst/>
              <a:latin typeface="Aptos" panose="020B0004020202020204" pitchFamily="34" charset="0"/>
              <a:ea typeface="Aptos" panose="020B0004020202020204" pitchFamily="34" charset="0"/>
              <a:cs typeface="Times New Roman" panose="02020603050405020304" pitchFamily="18" charset="0"/>
            </a:endParaRPr>
          </a:p>
          <a:p>
            <a:pPr marL="685800" marR="0" lvl="1" indent="-228600">
              <a:lnSpc>
                <a:spcPct val="107000"/>
              </a:lnSpc>
              <a:buFont typeface="Courier New" panose="02070309020205020404" pitchFamily="49" charset="0"/>
              <a:buChar char="o"/>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“By collaborating with these incredible community partners, we can address gaps in services and ensure families receive the full spectrum of support they need to thrive.”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B72C8-0BE0-44AE-99E7-5E332D8CE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5524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C83505-D428-44E6-81A9-C795196F464B}" type="slidenum">
              <a:rPr lang="en-US" smtClean="0"/>
              <a:t>49</a:t>
            </a:fld>
            <a:endParaRPr lang="en-US"/>
          </a:p>
        </p:txBody>
      </p:sp>
    </p:spTree>
    <p:extLst>
      <p:ext uri="{BB962C8B-B14F-4D97-AF65-F5344CB8AC3E}">
        <p14:creationId xmlns:p14="http://schemas.microsoft.com/office/powerpoint/2010/main" val="402239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Start with an overview of benefits: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Whole Family Approach offers transformative benefits, including: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Improved Child Outcomes,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Enhanced Parent Outcomes,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Economic Mobility,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Strengthened Family Relationships.”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Focus on child outcomes: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“Data shows that children experience higher attendance rates, better developmental progress, and improved academic assessments when their parents are better equipped to support them.”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“As we often say, ‘When parents thrive, children thrive.’ Supporting parents directly enhances a child’s ability to succeed.”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parent outcomes and economic mobility: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addressing parents’ needs and connecting them to education, employment, and health services, they are empowered to: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Secure better jobs,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Improve financial stability,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Gain stability and reduce stress.”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“This creates a ripple effect, allowing parents to provide a more nurturing and focused environment for their children.”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Discuss breaking the cycle of poverty: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approach enables families to move up the economic ladder, break the cycle of poverty, and build a path toward long-term stability and success.”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Strengthen family relationships: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working toward shared goals and participating in family-centered programs,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Build stronger bonds,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Develop better communication skills,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create a cohesive unit capable of navigating challenges and supporting mutual growth.”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a key message: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Whole Family Approach improves individual outcomes for both parents and children while fostering stronger, healthier family relationships, creating lasting change for generations.”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0107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Introduce the historical context: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Whole Family Approach began at our agency in 2008 with the implementation of a new strategic plan. Before this, our approach was siloed, with departments working independently and focusing only on case management and program-centric services.”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“Staff primarily identified with their specific programs rather than connecting holistically with families to address multiple areas of need.”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Identify the initial challenges: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“Families would sign up for a program, receive immediate support, and then return months later for the same assistance. This cycle didn’t create sustainable progress toward economic security or give us a clear sense of impact.”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The shift to the Whole Family Approach: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 response, our agency began focusing on high-quality early childhood services paired with adult development to: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Foster parent capacity,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Build overall economic success,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acknowledge the importance of parent voice and service integration as critical components for optimal outcomes.”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“We also aimed to understand the root causes behind families’ needs to provide more meaningful and sustainable support.”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Transition from case management to coaching:</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 2009, Garrett County Community Action began training staff in the Whole Family Approach, transitioning from case management to a coaching model. This marked the adoption of the 2Gen/Whole Family Approach for families with children 5 and under.”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 focus shifted from simply providing services to understanding and discussing the unique needs of each family.”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Political and statewide support: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“Political leaders supported this shift with a commitment to eliminating childhood poverty in rural communities and promoting the 2Gen approach statewide.”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Milestones in the journey: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 2013, with support from the Annie E. Casey Foundation, GCCAC participated in a multi-year 2Gen pilot program to deepen our work and collaborate with other organizations.”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 2015, Garrett County and Allegany County joined a 10-site Rural Impact Initiative aimed at eliminating childhood poverty in rural communities using the 2Gen approach.”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Commitment to continuous improvement: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“Over the years, we have refined and integrated this approach into our daily work. We remain committed to:</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Interagency communication,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Listening to families’ needs,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And providing access to supportive services internally and through external partners.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“Our goal is to help families achieve their goals and outcomes sustainably and effectively.”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8464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8B727-76D8-5B46-0643-E280104C8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D463A-3ED6-B434-D323-2B8C98308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8A764-9667-0299-AFAD-3577D1CE2B17}"/>
              </a:ext>
            </a:extLst>
          </p:cNvPr>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Share real-life success stories: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Font typeface="+mj-lt"/>
              <a:buAutoNum type="arabicPeriod"/>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 Spanish speaking mother of 2 was determined to overcome language barriers, earn her GED and gain independence to create a better future for her family. With the support of her Family Service Coordinator, she enrolled in English as a Second Language classes where she gained confidence in her ability to communicate and became a regular participant in her children’s parent group. She was also able to obtain a driver’s license to grant her more independence. She is now transitioning into classes to obtain her GED and has helped others family members enroll into language classes. She stated “This program has shown me that I can accomplish anything with the right support”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Font typeface="+mj-lt"/>
              <a:buAutoNum type="arabicPeriod"/>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A grandmother raising her grandchildren and great- children, was looking to build better stability and support. This grandmother was focused on creating a better financial foundation. With the support of her coordinator and services such as budget counseling. She was able to learn the skills needed to create a workable budget, get caught up on household expenses and begin building a savings. She has shared her experience with her granddaughter setting the stage for intergenerational stability. Bringing relief and happiness into the household.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Font typeface="+mj-lt"/>
              <a:buAutoNum type="arabicPeriod"/>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A couple with 2 children were living in an old trailer with minimal heat, they came to GCCAC looking for energy assistance, they received support with their energy but were also offered weatherization services to lower their energy bills and provide a warmer home. This mother went on the return to school and obtained her CNA/GNA and obtained employment at a Hospital, With the continued support of their coordinator they are working toward purchasing a home. </a:t>
            </a:r>
          </a:p>
          <a:p>
            <a:pPr marL="342900" marR="0" lvl="0" indent="-342900">
              <a:lnSpc>
                <a:spcPct val="107000"/>
              </a:lnSpc>
              <a:spcAft>
                <a:spcPts val="800"/>
              </a:spcAft>
              <a:buSzPts val="1000"/>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Conclude with inspiration: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Font typeface="+mj-lt"/>
              <a:buAutoNum type="arabicPeriod"/>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stories illustrate how the Whole Family Approach transforms lives and creates lasting outcomes.”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206D30B-B390-2155-CBAE-9B6F3E9E06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118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Introduce Module Two:</a:t>
            </a:r>
          </a:p>
          <a:p>
            <a:pPr marL="742950" lvl="1" indent="-285750">
              <a:buFont typeface="Arial" panose="020B0604020202020204" pitchFamily="34" charset="0"/>
              <a:buChar char="•"/>
            </a:pPr>
            <a:r>
              <a:rPr lang="en-US" sz="1800" i="1" dirty="0">
                <a:effectLst/>
                <a:latin typeface="Aptos" panose="020B0004020202020204" pitchFamily="34" charset="0"/>
                <a:ea typeface="Aptos" panose="020B0004020202020204" pitchFamily="34" charset="0"/>
                <a:cs typeface="Times New Roman" panose="02020603050405020304" pitchFamily="18" charset="0"/>
              </a:rPr>
              <a:t>“In this module, we will explore valuable techniques for recruiting and engaging families. These skills are vital for encouraging participation and motivating families to work toward goals that will impact their futures.”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5342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Presenter Notes: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State the objectives for the module: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“By the end of this module, you will: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Understand WFA Eligibility and Recruitment:</a:t>
            </a:r>
            <a:br>
              <a:rPr lang="en-US" sz="1100" kern="100" dirty="0">
                <a:effectLst/>
                <a:latin typeface="Aptos" panose="020B0004020202020204" pitchFamily="34" charset="0"/>
                <a:ea typeface="Aptos" panose="020B0004020202020204" pitchFamily="34" charset="0"/>
                <a:cs typeface="Times New Roman" panose="02020603050405020304" pitchFamily="18" charset="0"/>
              </a:rPr>
            </a:br>
            <a:r>
              <a:rPr lang="en-US" sz="1100" i="1" kern="100" dirty="0">
                <a:effectLst/>
                <a:latin typeface="Aptos" panose="020B0004020202020204" pitchFamily="34" charset="0"/>
                <a:ea typeface="Aptos" panose="020B0004020202020204" pitchFamily="34" charset="0"/>
                <a:cs typeface="Times New Roman" panose="02020603050405020304" pitchFamily="18" charset="0"/>
              </a:rPr>
              <a:t>Learning who is eligible for the Whole Family Approach and explore strategies for recruiting and engaging families.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Gain knowledge on practices for Fostering Active Participation:</a:t>
            </a:r>
            <a:br>
              <a:rPr lang="en-US" sz="1100" kern="100" dirty="0">
                <a:effectLst/>
                <a:latin typeface="Aptos" panose="020B0004020202020204" pitchFamily="34" charset="0"/>
                <a:ea typeface="Aptos" panose="020B0004020202020204" pitchFamily="34" charset="0"/>
                <a:cs typeface="Times New Roman" panose="02020603050405020304" pitchFamily="18" charset="0"/>
              </a:rPr>
            </a:b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Identify and utilize effective methods to ensure families feel valued, heard, and motivated to participate actively in programs.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Enhance Active Listening and Motivation Skills:</a:t>
            </a:r>
            <a:br>
              <a:rPr lang="en-US" sz="1100" kern="100" dirty="0">
                <a:effectLst/>
                <a:latin typeface="Aptos" panose="020B0004020202020204" pitchFamily="34" charset="0"/>
                <a:ea typeface="Aptos" panose="020B0004020202020204" pitchFamily="34" charset="0"/>
                <a:cs typeface="Times New Roman" panose="02020603050405020304" pitchFamily="18" charset="0"/>
              </a:rPr>
            </a:br>
            <a:r>
              <a:rPr lang="en-US" sz="1100" i="1" kern="100" dirty="0">
                <a:effectLst/>
                <a:latin typeface="Aptos" panose="020B0004020202020204" pitchFamily="34" charset="0"/>
                <a:ea typeface="Aptos" panose="020B0004020202020204" pitchFamily="34" charset="0"/>
                <a:cs typeface="Times New Roman" panose="02020603050405020304" pitchFamily="18" charset="0"/>
              </a:rPr>
              <a:t>Develop key skills in active listening and motivational techniques to better understand family needs and keep them engaged in achieving their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Aft>
                <a:spcPts val="800"/>
              </a:spcAft>
              <a:buSzPts val="1000"/>
              <a:buFont typeface="Wingdings" panose="05000000000000000000" pitchFamily="2" charset="2"/>
              <a:buChar char=""/>
              <a:tabLst>
                <a:tab pos="13716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Identify Common Barriers and Solutions:</a:t>
            </a:r>
            <a:br>
              <a:rPr lang="en-US" sz="1100" kern="100" dirty="0">
                <a:effectLst/>
                <a:latin typeface="Aptos" panose="020B0004020202020204" pitchFamily="34" charset="0"/>
                <a:ea typeface="Aptos" panose="020B0004020202020204" pitchFamily="34" charset="0"/>
                <a:cs typeface="Times New Roman" panose="02020603050405020304" pitchFamily="18" charset="0"/>
              </a:rPr>
            </a:br>
            <a:r>
              <a:rPr lang="en-US" sz="1100" i="1" kern="100" dirty="0">
                <a:effectLst/>
                <a:latin typeface="Aptos" panose="020B0004020202020204" pitchFamily="34" charset="0"/>
                <a:ea typeface="Aptos" panose="020B0004020202020204" pitchFamily="34" charset="0"/>
                <a:cs typeface="Times New Roman" panose="02020603050405020304" pitchFamily="18" charset="0"/>
              </a:rPr>
              <a:t>Recognize common barriers to family engagement and explore practical solutions to overcome them, ensuring ongoing involvement and success.”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Highlight the importance of these objectives: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i="1" kern="100" dirty="0">
                <a:effectLst/>
                <a:latin typeface="Aptos" panose="020B0004020202020204" pitchFamily="34" charset="0"/>
                <a:ea typeface="Aptos" panose="020B0004020202020204" pitchFamily="34" charset="0"/>
                <a:cs typeface="Times New Roman" panose="02020603050405020304" pitchFamily="18" charset="0"/>
              </a:rPr>
              <a:t>“These objectives are designed to equip you with the tools and insights needed to recruit and engage families effectively, ensuring they receive the support necessary to reach their goals.”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54F62-06CD-4534-83BA-4E3FFCAB5E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3279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D417C-2AEB-7CB2-72D6-3FCE01D834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6DFEA9-D0EE-BB60-98B2-D81E66A58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1054BE-E02B-88C2-5951-CF7BD1F41F60}"/>
              </a:ext>
            </a:extLst>
          </p:cNvPr>
          <p:cNvSpPr>
            <a:spLocks noGrp="1"/>
          </p:cNvSpPr>
          <p:nvPr>
            <p:ph type="dt" sz="half" idx="10"/>
          </p:nvPr>
        </p:nvSpPr>
        <p:spPr/>
        <p:txBody>
          <a:bodyPr/>
          <a:lstStyle/>
          <a:p>
            <a:fld id="{094A20A4-1FA5-4150-B644-DB2A3F84D11B}" type="datetimeFigureOut">
              <a:rPr lang="en-US" smtClean="0"/>
              <a:t>1/7/2025</a:t>
            </a:fld>
            <a:endParaRPr lang="en-US"/>
          </a:p>
        </p:txBody>
      </p:sp>
      <p:sp>
        <p:nvSpPr>
          <p:cNvPr id="5" name="Footer Placeholder 4">
            <a:extLst>
              <a:ext uri="{FF2B5EF4-FFF2-40B4-BE49-F238E27FC236}">
                <a16:creationId xmlns:a16="http://schemas.microsoft.com/office/drawing/2014/main" id="{13DA0C62-D843-83D2-8463-39A69B1B3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259BF-C0C4-6AC6-23E0-70B75ACF199E}"/>
              </a:ext>
            </a:extLst>
          </p:cNvPr>
          <p:cNvSpPr>
            <a:spLocks noGrp="1"/>
          </p:cNvSpPr>
          <p:nvPr>
            <p:ph type="sldNum" sz="quarter" idx="12"/>
          </p:nvPr>
        </p:nvSpPr>
        <p:spPr/>
        <p:txBody>
          <a:bodyPr/>
          <a:lstStyle/>
          <a:p>
            <a:fld id="{4120B7EB-8A50-4C31-B112-51AC0E1C8210}" type="slidenum">
              <a:rPr lang="en-US" smtClean="0"/>
              <a:t>‹#›</a:t>
            </a:fld>
            <a:endParaRPr lang="en-US"/>
          </a:p>
        </p:txBody>
      </p:sp>
    </p:spTree>
    <p:extLst>
      <p:ext uri="{BB962C8B-B14F-4D97-AF65-F5344CB8AC3E}">
        <p14:creationId xmlns:p14="http://schemas.microsoft.com/office/powerpoint/2010/main" val="2207421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4A8C-D8B1-B390-FA98-5B5F09F9C8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98D3A5-5293-EA68-BE2F-429731761B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C05D5-6FEB-941D-4C50-EEA4DEC81E89}"/>
              </a:ext>
            </a:extLst>
          </p:cNvPr>
          <p:cNvSpPr>
            <a:spLocks noGrp="1"/>
          </p:cNvSpPr>
          <p:nvPr>
            <p:ph type="dt" sz="half" idx="10"/>
          </p:nvPr>
        </p:nvSpPr>
        <p:spPr/>
        <p:txBody>
          <a:bodyPr/>
          <a:lstStyle/>
          <a:p>
            <a:fld id="{094A20A4-1FA5-4150-B644-DB2A3F84D11B}" type="datetimeFigureOut">
              <a:rPr lang="en-US" smtClean="0"/>
              <a:t>1/7/2025</a:t>
            </a:fld>
            <a:endParaRPr lang="en-US"/>
          </a:p>
        </p:txBody>
      </p:sp>
      <p:sp>
        <p:nvSpPr>
          <p:cNvPr id="5" name="Footer Placeholder 4">
            <a:extLst>
              <a:ext uri="{FF2B5EF4-FFF2-40B4-BE49-F238E27FC236}">
                <a16:creationId xmlns:a16="http://schemas.microsoft.com/office/drawing/2014/main" id="{17FC50C1-D9E2-9089-F125-C6B0A5382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42180-3E68-1A18-0BDE-AAB1A2888237}"/>
              </a:ext>
            </a:extLst>
          </p:cNvPr>
          <p:cNvSpPr>
            <a:spLocks noGrp="1"/>
          </p:cNvSpPr>
          <p:nvPr>
            <p:ph type="sldNum" sz="quarter" idx="12"/>
          </p:nvPr>
        </p:nvSpPr>
        <p:spPr/>
        <p:txBody>
          <a:bodyPr/>
          <a:lstStyle/>
          <a:p>
            <a:fld id="{4120B7EB-8A50-4C31-B112-51AC0E1C8210}" type="slidenum">
              <a:rPr lang="en-US" smtClean="0"/>
              <a:t>‹#›</a:t>
            </a:fld>
            <a:endParaRPr lang="en-US"/>
          </a:p>
        </p:txBody>
      </p:sp>
    </p:spTree>
    <p:extLst>
      <p:ext uri="{BB962C8B-B14F-4D97-AF65-F5344CB8AC3E}">
        <p14:creationId xmlns:p14="http://schemas.microsoft.com/office/powerpoint/2010/main" val="327128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0F9BEA-48F7-5A52-0C09-FC914E0269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9BEB02-A8F2-96BC-2AFE-EBE6E6FD0C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03B96-B228-07D7-823C-1D772DC7F706}"/>
              </a:ext>
            </a:extLst>
          </p:cNvPr>
          <p:cNvSpPr>
            <a:spLocks noGrp="1"/>
          </p:cNvSpPr>
          <p:nvPr>
            <p:ph type="dt" sz="half" idx="10"/>
          </p:nvPr>
        </p:nvSpPr>
        <p:spPr/>
        <p:txBody>
          <a:bodyPr/>
          <a:lstStyle/>
          <a:p>
            <a:fld id="{094A20A4-1FA5-4150-B644-DB2A3F84D11B}" type="datetimeFigureOut">
              <a:rPr lang="en-US" smtClean="0"/>
              <a:t>1/7/2025</a:t>
            </a:fld>
            <a:endParaRPr lang="en-US"/>
          </a:p>
        </p:txBody>
      </p:sp>
      <p:sp>
        <p:nvSpPr>
          <p:cNvPr id="5" name="Footer Placeholder 4">
            <a:extLst>
              <a:ext uri="{FF2B5EF4-FFF2-40B4-BE49-F238E27FC236}">
                <a16:creationId xmlns:a16="http://schemas.microsoft.com/office/drawing/2014/main" id="{600BC32F-6D81-5504-9854-04315DEF2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AF030-02BA-54D5-BC1B-884E1FD31214}"/>
              </a:ext>
            </a:extLst>
          </p:cNvPr>
          <p:cNvSpPr>
            <a:spLocks noGrp="1"/>
          </p:cNvSpPr>
          <p:nvPr>
            <p:ph type="sldNum" sz="quarter" idx="12"/>
          </p:nvPr>
        </p:nvSpPr>
        <p:spPr/>
        <p:txBody>
          <a:bodyPr/>
          <a:lstStyle/>
          <a:p>
            <a:fld id="{4120B7EB-8A50-4C31-B112-51AC0E1C8210}" type="slidenum">
              <a:rPr lang="en-US" smtClean="0"/>
              <a:t>‹#›</a:t>
            </a:fld>
            <a:endParaRPr lang="en-US"/>
          </a:p>
        </p:txBody>
      </p:sp>
    </p:spTree>
    <p:extLst>
      <p:ext uri="{BB962C8B-B14F-4D97-AF65-F5344CB8AC3E}">
        <p14:creationId xmlns:p14="http://schemas.microsoft.com/office/powerpoint/2010/main" val="1986338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F9980-E8D1-9AFA-58FD-FBFCADFA28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472B75-51E5-143B-00D0-677B4F98F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D1BEB1-242B-61F3-078F-B49AC9897D9E}"/>
              </a:ext>
            </a:extLst>
          </p:cNvPr>
          <p:cNvSpPr>
            <a:spLocks noGrp="1"/>
          </p:cNvSpPr>
          <p:nvPr>
            <p:ph type="dt" sz="half" idx="10"/>
          </p:nvPr>
        </p:nvSpPr>
        <p:spPr/>
        <p:txBody>
          <a:bodyPr/>
          <a:lstStyle/>
          <a:p>
            <a:fld id="{BD6190AC-5AB3-49EA-9B43-18A7134C044C}" type="datetimeFigureOut">
              <a:rPr lang="en-US" smtClean="0"/>
              <a:t>1/7/2025</a:t>
            </a:fld>
            <a:endParaRPr lang="en-US"/>
          </a:p>
        </p:txBody>
      </p:sp>
      <p:sp>
        <p:nvSpPr>
          <p:cNvPr id="5" name="Footer Placeholder 4">
            <a:extLst>
              <a:ext uri="{FF2B5EF4-FFF2-40B4-BE49-F238E27FC236}">
                <a16:creationId xmlns:a16="http://schemas.microsoft.com/office/drawing/2014/main" id="{77A29EC3-9CD7-DAC5-6124-6B0F3049B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2DA2F-AF77-0F9D-A3E1-707E191651F3}"/>
              </a:ext>
            </a:extLst>
          </p:cNvPr>
          <p:cNvSpPr>
            <a:spLocks noGrp="1"/>
          </p:cNvSpPr>
          <p:nvPr>
            <p:ph type="sldNum" sz="quarter" idx="12"/>
          </p:nvPr>
        </p:nvSpPr>
        <p:spPr/>
        <p:txBody>
          <a:bodyPr/>
          <a:lstStyle/>
          <a:p>
            <a:fld id="{7C1029CB-7301-48A4-B1DE-D4E6F3A265BA}" type="slidenum">
              <a:rPr lang="en-US" smtClean="0"/>
              <a:t>‹#›</a:t>
            </a:fld>
            <a:endParaRPr lang="en-US"/>
          </a:p>
        </p:txBody>
      </p:sp>
    </p:spTree>
    <p:extLst>
      <p:ext uri="{BB962C8B-B14F-4D97-AF65-F5344CB8AC3E}">
        <p14:creationId xmlns:p14="http://schemas.microsoft.com/office/powerpoint/2010/main" val="4058042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F11AC-E553-79DD-1581-FC4FE4A64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F4417-59E7-6942-1B19-4251A72986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E0A903-1B87-3667-4F03-E8B8C953021E}"/>
              </a:ext>
            </a:extLst>
          </p:cNvPr>
          <p:cNvSpPr>
            <a:spLocks noGrp="1"/>
          </p:cNvSpPr>
          <p:nvPr>
            <p:ph type="dt" sz="half" idx="10"/>
          </p:nvPr>
        </p:nvSpPr>
        <p:spPr/>
        <p:txBody>
          <a:bodyPr/>
          <a:lstStyle/>
          <a:p>
            <a:fld id="{BD6190AC-5AB3-49EA-9B43-18A7134C044C}" type="datetimeFigureOut">
              <a:rPr lang="en-US" smtClean="0"/>
              <a:t>1/7/2025</a:t>
            </a:fld>
            <a:endParaRPr lang="en-US"/>
          </a:p>
        </p:txBody>
      </p:sp>
      <p:sp>
        <p:nvSpPr>
          <p:cNvPr id="5" name="Footer Placeholder 4">
            <a:extLst>
              <a:ext uri="{FF2B5EF4-FFF2-40B4-BE49-F238E27FC236}">
                <a16:creationId xmlns:a16="http://schemas.microsoft.com/office/drawing/2014/main" id="{73A7AD94-5A72-E2A6-9AE1-1EAA74BEC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A6535-2665-40F1-BADB-DE15FC7ADDCD}"/>
              </a:ext>
            </a:extLst>
          </p:cNvPr>
          <p:cNvSpPr>
            <a:spLocks noGrp="1"/>
          </p:cNvSpPr>
          <p:nvPr>
            <p:ph type="sldNum" sz="quarter" idx="12"/>
          </p:nvPr>
        </p:nvSpPr>
        <p:spPr/>
        <p:txBody>
          <a:bodyPr/>
          <a:lstStyle/>
          <a:p>
            <a:fld id="{7C1029CB-7301-48A4-B1DE-D4E6F3A265BA}" type="slidenum">
              <a:rPr lang="en-US" smtClean="0"/>
              <a:t>‹#›</a:t>
            </a:fld>
            <a:endParaRPr lang="en-US"/>
          </a:p>
        </p:txBody>
      </p:sp>
    </p:spTree>
    <p:extLst>
      <p:ext uri="{BB962C8B-B14F-4D97-AF65-F5344CB8AC3E}">
        <p14:creationId xmlns:p14="http://schemas.microsoft.com/office/powerpoint/2010/main" val="4144892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01688-C171-F686-B681-DCCF61F522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D0D143-BD26-3459-4CA1-1AC076DB83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1222CF-29F1-E37D-1D32-902F96D26683}"/>
              </a:ext>
            </a:extLst>
          </p:cNvPr>
          <p:cNvSpPr>
            <a:spLocks noGrp="1"/>
          </p:cNvSpPr>
          <p:nvPr>
            <p:ph type="dt" sz="half" idx="10"/>
          </p:nvPr>
        </p:nvSpPr>
        <p:spPr/>
        <p:txBody>
          <a:bodyPr/>
          <a:lstStyle/>
          <a:p>
            <a:fld id="{BD6190AC-5AB3-49EA-9B43-18A7134C044C}" type="datetimeFigureOut">
              <a:rPr lang="en-US" smtClean="0"/>
              <a:t>1/7/2025</a:t>
            </a:fld>
            <a:endParaRPr lang="en-US"/>
          </a:p>
        </p:txBody>
      </p:sp>
      <p:sp>
        <p:nvSpPr>
          <p:cNvPr id="5" name="Footer Placeholder 4">
            <a:extLst>
              <a:ext uri="{FF2B5EF4-FFF2-40B4-BE49-F238E27FC236}">
                <a16:creationId xmlns:a16="http://schemas.microsoft.com/office/drawing/2014/main" id="{00190C12-84C5-8089-8791-287DAEBA2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8F2F8-ADFA-8A1C-BD11-16B1FA82FE86}"/>
              </a:ext>
            </a:extLst>
          </p:cNvPr>
          <p:cNvSpPr>
            <a:spLocks noGrp="1"/>
          </p:cNvSpPr>
          <p:nvPr>
            <p:ph type="sldNum" sz="quarter" idx="12"/>
          </p:nvPr>
        </p:nvSpPr>
        <p:spPr/>
        <p:txBody>
          <a:bodyPr/>
          <a:lstStyle/>
          <a:p>
            <a:fld id="{7C1029CB-7301-48A4-B1DE-D4E6F3A265BA}" type="slidenum">
              <a:rPr lang="en-US" smtClean="0"/>
              <a:t>‹#›</a:t>
            </a:fld>
            <a:endParaRPr lang="en-US"/>
          </a:p>
        </p:txBody>
      </p:sp>
    </p:spTree>
    <p:extLst>
      <p:ext uri="{BB962C8B-B14F-4D97-AF65-F5344CB8AC3E}">
        <p14:creationId xmlns:p14="http://schemas.microsoft.com/office/powerpoint/2010/main" val="1067449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35EB-ECE3-46F6-962B-816AFBA20A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0AE67-C9DD-CDF2-7D61-2843DCEDD7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D740E6-191B-44FC-18C7-C42412C599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34BFE-643A-2144-4D3F-A09002ADCA12}"/>
              </a:ext>
            </a:extLst>
          </p:cNvPr>
          <p:cNvSpPr>
            <a:spLocks noGrp="1"/>
          </p:cNvSpPr>
          <p:nvPr>
            <p:ph type="dt" sz="half" idx="10"/>
          </p:nvPr>
        </p:nvSpPr>
        <p:spPr/>
        <p:txBody>
          <a:bodyPr/>
          <a:lstStyle/>
          <a:p>
            <a:fld id="{BD6190AC-5AB3-49EA-9B43-18A7134C044C}" type="datetimeFigureOut">
              <a:rPr lang="en-US" smtClean="0"/>
              <a:t>1/7/2025</a:t>
            </a:fld>
            <a:endParaRPr lang="en-US"/>
          </a:p>
        </p:txBody>
      </p:sp>
      <p:sp>
        <p:nvSpPr>
          <p:cNvPr id="6" name="Footer Placeholder 5">
            <a:extLst>
              <a:ext uri="{FF2B5EF4-FFF2-40B4-BE49-F238E27FC236}">
                <a16:creationId xmlns:a16="http://schemas.microsoft.com/office/drawing/2014/main" id="{0EC3AFA9-CDF7-D30D-CB11-419840924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75F78-7AB1-0609-B80E-3BD4F11318A9}"/>
              </a:ext>
            </a:extLst>
          </p:cNvPr>
          <p:cNvSpPr>
            <a:spLocks noGrp="1"/>
          </p:cNvSpPr>
          <p:nvPr>
            <p:ph type="sldNum" sz="quarter" idx="12"/>
          </p:nvPr>
        </p:nvSpPr>
        <p:spPr/>
        <p:txBody>
          <a:bodyPr/>
          <a:lstStyle/>
          <a:p>
            <a:fld id="{7C1029CB-7301-48A4-B1DE-D4E6F3A265BA}" type="slidenum">
              <a:rPr lang="en-US" smtClean="0"/>
              <a:t>‹#›</a:t>
            </a:fld>
            <a:endParaRPr lang="en-US"/>
          </a:p>
        </p:txBody>
      </p:sp>
    </p:spTree>
    <p:extLst>
      <p:ext uri="{BB962C8B-B14F-4D97-AF65-F5344CB8AC3E}">
        <p14:creationId xmlns:p14="http://schemas.microsoft.com/office/powerpoint/2010/main" val="1525331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1BACD-F96E-4A8F-0A31-01250CB920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F2719B-04A7-1BCA-B44B-DAC6343B82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47F699-48E8-41EB-A71F-DAEBBAFAAB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74789A-A5B3-0E89-6758-0B1F5099B8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81D28E-D1C1-460C-1270-229EFF59CC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911A49-0E93-216C-B06A-78CFAB9E9219}"/>
              </a:ext>
            </a:extLst>
          </p:cNvPr>
          <p:cNvSpPr>
            <a:spLocks noGrp="1"/>
          </p:cNvSpPr>
          <p:nvPr>
            <p:ph type="dt" sz="half" idx="10"/>
          </p:nvPr>
        </p:nvSpPr>
        <p:spPr/>
        <p:txBody>
          <a:bodyPr/>
          <a:lstStyle/>
          <a:p>
            <a:fld id="{BD6190AC-5AB3-49EA-9B43-18A7134C044C}" type="datetimeFigureOut">
              <a:rPr lang="en-US" smtClean="0"/>
              <a:t>1/7/2025</a:t>
            </a:fld>
            <a:endParaRPr lang="en-US"/>
          </a:p>
        </p:txBody>
      </p:sp>
      <p:sp>
        <p:nvSpPr>
          <p:cNvPr id="8" name="Footer Placeholder 7">
            <a:extLst>
              <a:ext uri="{FF2B5EF4-FFF2-40B4-BE49-F238E27FC236}">
                <a16:creationId xmlns:a16="http://schemas.microsoft.com/office/drawing/2014/main" id="{A8B8FD28-7865-0BBB-9A97-E9C2AD8DAB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0B5D78-5B4C-3FC4-A077-F10AB76F8D5A}"/>
              </a:ext>
            </a:extLst>
          </p:cNvPr>
          <p:cNvSpPr>
            <a:spLocks noGrp="1"/>
          </p:cNvSpPr>
          <p:nvPr>
            <p:ph type="sldNum" sz="quarter" idx="12"/>
          </p:nvPr>
        </p:nvSpPr>
        <p:spPr/>
        <p:txBody>
          <a:bodyPr/>
          <a:lstStyle/>
          <a:p>
            <a:fld id="{7C1029CB-7301-48A4-B1DE-D4E6F3A265BA}" type="slidenum">
              <a:rPr lang="en-US" smtClean="0"/>
              <a:t>‹#›</a:t>
            </a:fld>
            <a:endParaRPr lang="en-US"/>
          </a:p>
        </p:txBody>
      </p:sp>
    </p:spTree>
    <p:extLst>
      <p:ext uri="{BB962C8B-B14F-4D97-AF65-F5344CB8AC3E}">
        <p14:creationId xmlns:p14="http://schemas.microsoft.com/office/powerpoint/2010/main" val="580084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F7D8-5236-32C4-392F-C386BBB0BF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B58C4-6946-E933-661C-C972415733F8}"/>
              </a:ext>
            </a:extLst>
          </p:cNvPr>
          <p:cNvSpPr>
            <a:spLocks noGrp="1"/>
          </p:cNvSpPr>
          <p:nvPr>
            <p:ph type="dt" sz="half" idx="10"/>
          </p:nvPr>
        </p:nvSpPr>
        <p:spPr/>
        <p:txBody>
          <a:bodyPr/>
          <a:lstStyle/>
          <a:p>
            <a:fld id="{BD6190AC-5AB3-49EA-9B43-18A7134C044C}" type="datetimeFigureOut">
              <a:rPr lang="en-US" smtClean="0"/>
              <a:t>1/7/2025</a:t>
            </a:fld>
            <a:endParaRPr lang="en-US"/>
          </a:p>
        </p:txBody>
      </p:sp>
      <p:sp>
        <p:nvSpPr>
          <p:cNvPr id="4" name="Footer Placeholder 3">
            <a:extLst>
              <a:ext uri="{FF2B5EF4-FFF2-40B4-BE49-F238E27FC236}">
                <a16:creationId xmlns:a16="http://schemas.microsoft.com/office/drawing/2014/main" id="{6E95357D-B9C1-E329-8955-544710595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E4CEB4-CD96-4816-41EF-92A082CA012F}"/>
              </a:ext>
            </a:extLst>
          </p:cNvPr>
          <p:cNvSpPr>
            <a:spLocks noGrp="1"/>
          </p:cNvSpPr>
          <p:nvPr>
            <p:ph type="sldNum" sz="quarter" idx="12"/>
          </p:nvPr>
        </p:nvSpPr>
        <p:spPr/>
        <p:txBody>
          <a:bodyPr/>
          <a:lstStyle/>
          <a:p>
            <a:fld id="{7C1029CB-7301-48A4-B1DE-D4E6F3A265BA}" type="slidenum">
              <a:rPr lang="en-US" smtClean="0"/>
              <a:t>‹#›</a:t>
            </a:fld>
            <a:endParaRPr lang="en-US"/>
          </a:p>
        </p:txBody>
      </p:sp>
    </p:spTree>
    <p:extLst>
      <p:ext uri="{BB962C8B-B14F-4D97-AF65-F5344CB8AC3E}">
        <p14:creationId xmlns:p14="http://schemas.microsoft.com/office/powerpoint/2010/main" val="77463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E82A9F-FA60-22BB-A62C-A1B6631BAB73}"/>
              </a:ext>
            </a:extLst>
          </p:cNvPr>
          <p:cNvSpPr>
            <a:spLocks noGrp="1"/>
          </p:cNvSpPr>
          <p:nvPr>
            <p:ph type="dt" sz="half" idx="10"/>
          </p:nvPr>
        </p:nvSpPr>
        <p:spPr/>
        <p:txBody>
          <a:bodyPr/>
          <a:lstStyle/>
          <a:p>
            <a:fld id="{BD6190AC-5AB3-49EA-9B43-18A7134C044C}" type="datetimeFigureOut">
              <a:rPr lang="en-US" smtClean="0"/>
              <a:t>1/7/2025</a:t>
            </a:fld>
            <a:endParaRPr lang="en-US"/>
          </a:p>
        </p:txBody>
      </p:sp>
      <p:sp>
        <p:nvSpPr>
          <p:cNvPr id="3" name="Footer Placeholder 2">
            <a:extLst>
              <a:ext uri="{FF2B5EF4-FFF2-40B4-BE49-F238E27FC236}">
                <a16:creationId xmlns:a16="http://schemas.microsoft.com/office/drawing/2014/main" id="{77F61C59-76C6-43E8-5361-1BDA4B95AE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4C06C6-BAFE-5094-FF31-3E49DC81B18C}"/>
              </a:ext>
            </a:extLst>
          </p:cNvPr>
          <p:cNvSpPr>
            <a:spLocks noGrp="1"/>
          </p:cNvSpPr>
          <p:nvPr>
            <p:ph type="sldNum" sz="quarter" idx="12"/>
          </p:nvPr>
        </p:nvSpPr>
        <p:spPr/>
        <p:txBody>
          <a:bodyPr/>
          <a:lstStyle/>
          <a:p>
            <a:fld id="{7C1029CB-7301-48A4-B1DE-D4E6F3A265BA}" type="slidenum">
              <a:rPr lang="en-US" smtClean="0"/>
              <a:t>‹#›</a:t>
            </a:fld>
            <a:endParaRPr lang="en-US"/>
          </a:p>
        </p:txBody>
      </p:sp>
    </p:spTree>
    <p:extLst>
      <p:ext uri="{BB962C8B-B14F-4D97-AF65-F5344CB8AC3E}">
        <p14:creationId xmlns:p14="http://schemas.microsoft.com/office/powerpoint/2010/main" val="2120456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AAB20-6A15-AACA-03BF-DBE91E87C4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06EE2A-A608-B5BC-0FA1-C9208C780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2D98ED-8F54-780E-8AA3-D6211271B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D35E58-957C-F6E7-5526-7F3FE3CF8B88}"/>
              </a:ext>
            </a:extLst>
          </p:cNvPr>
          <p:cNvSpPr>
            <a:spLocks noGrp="1"/>
          </p:cNvSpPr>
          <p:nvPr>
            <p:ph type="dt" sz="half" idx="10"/>
          </p:nvPr>
        </p:nvSpPr>
        <p:spPr/>
        <p:txBody>
          <a:bodyPr/>
          <a:lstStyle/>
          <a:p>
            <a:fld id="{BD6190AC-5AB3-49EA-9B43-18A7134C044C}" type="datetimeFigureOut">
              <a:rPr lang="en-US" smtClean="0"/>
              <a:t>1/7/2025</a:t>
            </a:fld>
            <a:endParaRPr lang="en-US"/>
          </a:p>
        </p:txBody>
      </p:sp>
      <p:sp>
        <p:nvSpPr>
          <p:cNvPr id="6" name="Footer Placeholder 5">
            <a:extLst>
              <a:ext uri="{FF2B5EF4-FFF2-40B4-BE49-F238E27FC236}">
                <a16:creationId xmlns:a16="http://schemas.microsoft.com/office/drawing/2014/main" id="{0B5923D9-7744-5A1B-822A-5CD11541A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BB345D-3353-B9F3-BAC0-E37EBE5E1043}"/>
              </a:ext>
            </a:extLst>
          </p:cNvPr>
          <p:cNvSpPr>
            <a:spLocks noGrp="1"/>
          </p:cNvSpPr>
          <p:nvPr>
            <p:ph type="sldNum" sz="quarter" idx="12"/>
          </p:nvPr>
        </p:nvSpPr>
        <p:spPr/>
        <p:txBody>
          <a:bodyPr/>
          <a:lstStyle/>
          <a:p>
            <a:fld id="{7C1029CB-7301-48A4-B1DE-D4E6F3A265BA}" type="slidenum">
              <a:rPr lang="en-US" smtClean="0"/>
              <a:t>‹#›</a:t>
            </a:fld>
            <a:endParaRPr lang="en-US"/>
          </a:p>
        </p:txBody>
      </p:sp>
    </p:spTree>
    <p:extLst>
      <p:ext uri="{BB962C8B-B14F-4D97-AF65-F5344CB8AC3E}">
        <p14:creationId xmlns:p14="http://schemas.microsoft.com/office/powerpoint/2010/main" val="650085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9D1A-7907-6F15-E73B-0BB818DE41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4970C2-5902-4F50-9BC9-EC8396E7CE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BA86E-5AC5-FD0A-64C9-CAE9A8607B22}"/>
              </a:ext>
            </a:extLst>
          </p:cNvPr>
          <p:cNvSpPr>
            <a:spLocks noGrp="1"/>
          </p:cNvSpPr>
          <p:nvPr>
            <p:ph type="dt" sz="half" idx="10"/>
          </p:nvPr>
        </p:nvSpPr>
        <p:spPr/>
        <p:txBody>
          <a:bodyPr/>
          <a:lstStyle/>
          <a:p>
            <a:fld id="{094A20A4-1FA5-4150-B644-DB2A3F84D11B}" type="datetimeFigureOut">
              <a:rPr lang="en-US" smtClean="0"/>
              <a:t>1/7/2025</a:t>
            </a:fld>
            <a:endParaRPr lang="en-US"/>
          </a:p>
        </p:txBody>
      </p:sp>
      <p:sp>
        <p:nvSpPr>
          <p:cNvPr id="5" name="Footer Placeholder 4">
            <a:extLst>
              <a:ext uri="{FF2B5EF4-FFF2-40B4-BE49-F238E27FC236}">
                <a16:creationId xmlns:a16="http://schemas.microsoft.com/office/drawing/2014/main" id="{7CD61B3A-27EB-928E-7930-6665D8787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7FD4B-EA97-32C7-D3F5-2E52B5914E84}"/>
              </a:ext>
            </a:extLst>
          </p:cNvPr>
          <p:cNvSpPr>
            <a:spLocks noGrp="1"/>
          </p:cNvSpPr>
          <p:nvPr>
            <p:ph type="sldNum" sz="quarter" idx="12"/>
          </p:nvPr>
        </p:nvSpPr>
        <p:spPr/>
        <p:txBody>
          <a:bodyPr/>
          <a:lstStyle/>
          <a:p>
            <a:fld id="{4120B7EB-8A50-4C31-B112-51AC0E1C8210}" type="slidenum">
              <a:rPr lang="en-US" smtClean="0"/>
              <a:t>‹#›</a:t>
            </a:fld>
            <a:endParaRPr lang="en-US"/>
          </a:p>
        </p:txBody>
      </p:sp>
    </p:spTree>
    <p:extLst>
      <p:ext uri="{BB962C8B-B14F-4D97-AF65-F5344CB8AC3E}">
        <p14:creationId xmlns:p14="http://schemas.microsoft.com/office/powerpoint/2010/main" val="2944651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D234D-85CA-478B-B91D-71E48C824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9649EB-470C-B564-2435-570A8A687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56838B-BC9E-9072-EA42-584B6ABCF5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E1DBB5-E072-7229-22C8-051089739FE9}"/>
              </a:ext>
            </a:extLst>
          </p:cNvPr>
          <p:cNvSpPr>
            <a:spLocks noGrp="1"/>
          </p:cNvSpPr>
          <p:nvPr>
            <p:ph type="dt" sz="half" idx="10"/>
          </p:nvPr>
        </p:nvSpPr>
        <p:spPr/>
        <p:txBody>
          <a:bodyPr/>
          <a:lstStyle/>
          <a:p>
            <a:fld id="{BD6190AC-5AB3-49EA-9B43-18A7134C044C}" type="datetimeFigureOut">
              <a:rPr lang="en-US" smtClean="0"/>
              <a:t>1/7/2025</a:t>
            </a:fld>
            <a:endParaRPr lang="en-US"/>
          </a:p>
        </p:txBody>
      </p:sp>
      <p:sp>
        <p:nvSpPr>
          <p:cNvPr id="6" name="Footer Placeholder 5">
            <a:extLst>
              <a:ext uri="{FF2B5EF4-FFF2-40B4-BE49-F238E27FC236}">
                <a16:creationId xmlns:a16="http://schemas.microsoft.com/office/drawing/2014/main" id="{76EFF048-C32F-9428-A646-7F5E938A2E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18CC80-5658-8D9E-3B71-7BD58EECEFA3}"/>
              </a:ext>
            </a:extLst>
          </p:cNvPr>
          <p:cNvSpPr>
            <a:spLocks noGrp="1"/>
          </p:cNvSpPr>
          <p:nvPr>
            <p:ph type="sldNum" sz="quarter" idx="12"/>
          </p:nvPr>
        </p:nvSpPr>
        <p:spPr/>
        <p:txBody>
          <a:bodyPr/>
          <a:lstStyle/>
          <a:p>
            <a:fld id="{7C1029CB-7301-48A4-B1DE-D4E6F3A265BA}" type="slidenum">
              <a:rPr lang="en-US" smtClean="0"/>
              <a:t>‹#›</a:t>
            </a:fld>
            <a:endParaRPr lang="en-US"/>
          </a:p>
        </p:txBody>
      </p:sp>
    </p:spTree>
    <p:extLst>
      <p:ext uri="{BB962C8B-B14F-4D97-AF65-F5344CB8AC3E}">
        <p14:creationId xmlns:p14="http://schemas.microsoft.com/office/powerpoint/2010/main" val="4188243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90F1-9543-20C9-8696-D1196CD09D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0E5367-087E-6D03-1174-F3DC78E3E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3B3A87-FD8B-1028-0FB8-8415F9D163FD}"/>
              </a:ext>
            </a:extLst>
          </p:cNvPr>
          <p:cNvSpPr>
            <a:spLocks noGrp="1"/>
          </p:cNvSpPr>
          <p:nvPr>
            <p:ph type="dt" sz="half" idx="10"/>
          </p:nvPr>
        </p:nvSpPr>
        <p:spPr/>
        <p:txBody>
          <a:bodyPr/>
          <a:lstStyle/>
          <a:p>
            <a:fld id="{BD6190AC-5AB3-49EA-9B43-18A7134C044C}" type="datetimeFigureOut">
              <a:rPr lang="en-US" smtClean="0"/>
              <a:t>1/7/2025</a:t>
            </a:fld>
            <a:endParaRPr lang="en-US"/>
          </a:p>
        </p:txBody>
      </p:sp>
      <p:sp>
        <p:nvSpPr>
          <p:cNvPr id="5" name="Footer Placeholder 4">
            <a:extLst>
              <a:ext uri="{FF2B5EF4-FFF2-40B4-BE49-F238E27FC236}">
                <a16:creationId xmlns:a16="http://schemas.microsoft.com/office/drawing/2014/main" id="{DEF9CEDC-A76D-91BD-6428-9A20B732B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91EE5-5353-BCA1-5DA5-4F40B03E5D49}"/>
              </a:ext>
            </a:extLst>
          </p:cNvPr>
          <p:cNvSpPr>
            <a:spLocks noGrp="1"/>
          </p:cNvSpPr>
          <p:nvPr>
            <p:ph type="sldNum" sz="quarter" idx="12"/>
          </p:nvPr>
        </p:nvSpPr>
        <p:spPr/>
        <p:txBody>
          <a:bodyPr/>
          <a:lstStyle/>
          <a:p>
            <a:fld id="{7C1029CB-7301-48A4-B1DE-D4E6F3A265BA}" type="slidenum">
              <a:rPr lang="en-US" smtClean="0"/>
              <a:t>‹#›</a:t>
            </a:fld>
            <a:endParaRPr lang="en-US"/>
          </a:p>
        </p:txBody>
      </p:sp>
    </p:spTree>
    <p:extLst>
      <p:ext uri="{BB962C8B-B14F-4D97-AF65-F5344CB8AC3E}">
        <p14:creationId xmlns:p14="http://schemas.microsoft.com/office/powerpoint/2010/main" val="2075372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3AC914-9559-6B88-8870-3753E9044D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324BF1-53FA-C6F1-EB4C-6F92172FEF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41041-21E8-C69E-AE68-718E3F7FAA92}"/>
              </a:ext>
            </a:extLst>
          </p:cNvPr>
          <p:cNvSpPr>
            <a:spLocks noGrp="1"/>
          </p:cNvSpPr>
          <p:nvPr>
            <p:ph type="dt" sz="half" idx="10"/>
          </p:nvPr>
        </p:nvSpPr>
        <p:spPr/>
        <p:txBody>
          <a:bodyPr/>
          <a:lstStyle/>
          <a:p>
            <a:fld id="{BD6190AC-5AB3-49EA-9B43-18A7134C044C}" type="datetimeFigureOut">
              <a:rPr lang="en-US" smtClean="0"/>
              <a:t>1/7/2025</a:t>
            </a:fld>
            <a:endParaRPr lang="en-US"/>
          </a:p>
        </p:txBody>
      </p:sp>
      <p:sp>
        <p:nvSpPr>
          <p:cNvPr id="5" name="Footer Placeholder 4">
            <a:extLst>
              <a:ext uri="{FF2B5EF4-FFF2-40B4-BE49-F238E27FC236}">
                <a16:creationId xmlns:a16="http://schemas.microsoft.com/office/drawing/2014/main" id="{9DB7F24F-371A-2F60-5AA9-80FEC8CF8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F47BE-83EA-4275-0100-B1AF10F286A7}"/>
              </a:ext>
            </a:extLst>
          </p:cNvPr>
          <p:cNvSpPr>
            <a:spLocks noGrp="1"/>
          </p:cNvSpPr>
          <p:nvPr>
            <p:ph type="sldNum" sz="quarter" idx="12"/>
          </p:nvPr>
        </p:nvSpPr>
        <p:spPr/>
        <p:txBody>
          <a:bodyPr/>
          <a:lstStyle/>
          <a:p>
            <a:fld id="{7C1029CB-7301-48A4-B1DE-D4E6F3A265BA}" type="slidenum">
              <a:rPr lang="en-US" smtClean="0"/>
              <a:t>‹#›</a:t>
            </a:fld>
            <a:endParaRPr lang="en-US"/>
          </a:p>
        </p:txBody>
      </p:sp>
    </p:spTree>
    <p:extLst>
      <p:ext uri="{BB962C8B-B14F-4D97-AF65-F5344CB8AC3E}">
        <p14:creationId xmlns:p14="http://schemas.microsoft.com/office/powerpoint/2010/main" val="4272386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4873-182F-50C8-0CE3-A3D574DB17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FAAAE8-2BF4-0427-E6D0-F01FAD63C8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BBA20-03AC-5AFD-3870-7F57637CE545}"/>
              </a:ext>
            </a:extLst>
          </p:cNvPr>
          <p:cNvSpPr>
            <a:spLocks noGrp="1"/>
          </p:cNvSpPr>
          <p:nvPr>
            <p:ph type="dt" sz="half" idx="10"/>
          </p:nvPr>
        </p:nvSpPr>
        <p:spPr/>
        <p:txBody>
          <a:bodyPr/>
          <a:lstStyle/>
          <a:p>
            <a:fld id="{094A20A4-1FA5-4150-B644-DB2A3F84D11B}" type="datetimeFigureOut">
              <a:rPr lang="en-US" smtClean="0"/>
              <a:t>1/7/2025</a:t>
            </a:fld>
            <a:endParaRPr lang="en-US"/>
          </a:p>
        </p:txBody>
      </p:sp>
      <p:sp>
        <p:nvSpPr>
          <p:cNvPr id="5" name="Footer Placeholder 4">
            <a:extLst>
              <a:ext uri="{FF2B5EF4-FFF2-40B4-BE49-F238E27FC236}">
                <a16:creationId xmlns:a16="http://schemas.microsoft.com/office/drawing/2014/main" id="{5AC6F85A-E343-0F04-31E3-95EFEE8CA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DA175-B85A-004F-56E5-B86E9B8885F3}"/>
              </a:ext>
            </a:extLst>
          </p:cNvPr>
          <p:cNvSpPr>
            <a:spLocks noGrp="1"/>
          </p:cNvSpPr>
          <p:nvPr>
            <p:ph type="sldNum" sz="quarter" idx="12"/>
          </p:nvPr>
        </p:nvSpPr>
        <p:spPr/>
        <p:txBody>
          <a:bodyPr/>
          <a:lstStyle/>
          <a:p>
            <a:fld id="{4120B7EB-8A50-4C31-B112-51AC0E1C8210}" type="slidenum">
              <a:rPr lang="en-US" smtClean="0"/>
              <a:t>‹#›</a:t>
            </a:fld>
            <a:endParaRPr lang="en-US"/>
          </a:p>
        </p:txBody>
      </p:sp>
    </p:spTree>
    <p:extLst>
      <p:ext uri="{BB962C8B-B14F-4D97-AF65-F5344CB8AC3E}">
        <p14:creationId xmlns:p14="http://schemas.microsoft.com/office/powerpoint/2010/main" val="3834855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5FE81-E0B7-DEDE-4965-0F7E63CDAF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4B22-824F-3CF2-EC06-07A143AD19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5FD8EA-206D-2095-BBB1-64E29CC7C0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B13730-FF67-4C8D-D4F6-B76DC6F707CB}"/>
              </a:ext>
            </a:extLst>
          </p:cNvPr>
          <p:cNvSpPr>
            <a:spLocks noGrp="1"/>
          </p:cNvSpPr>
          <p:nvPr>
            <p:ph type="dt" sz="half" idx="10"/>
          </p:nvPr>
        </p:nvSpPr>
        <p:spPr/>
        <p:txBody>
          <a:bodyPr/>
          <a:lstStyle/>
          <a:p>
            <a:fld id="{094A20A4-1FA5-4150-B644-DB2A3F84D11B}" type="datetimeFigureOut">
              <a:rPr lang="en-US" smtClean="0"/>
              <a:t>1/7/2025</a:t>
            </a:fld>
            <a:endParaRPr lang="en-US"/>
          </a:p>
        </p:txBody>
      </p:sp>
      <p:sp>
        <p:nvSpPr>
          <p:cNvPr id="6" name="Footer Placeholder 5">
            <a:extLst>
              <a:ext uri="{FF2B5EF4-FFF2-40B4-BE49-F238E27FC236}">
                <a16:creationId xmlns:a16="http://schemas.microsoft.com/office/drawing/2014/main" id="{3886577D-846E-6CFA-F3CD-95BFCFFEBF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866F32-6B5B-9502-804B-C7E48E1F188F}"/>
              </a:ext>
            </a:extLst>
          </p:cNvPr>
          <p:cNvSpPr>
            <a:spLocks noGrp="1"/>
          </p:cNvSpPr>
          <p:nvPr>
            <p:ph type="sldNum" sz="quarter" idx="12"/>
          </p:nvPr>
        </p:nvSpPr>
        <p:spPr/>
        <p:txBody>
          <a:bodyPr/>
          <a:lstStyle/>
          <a:p>
            <a:fld id="{4120B7EB-8A50-4C31-B112-51AC0E1C8210}" type="slidenum">
              <a:rPr lang="en-US" smtClean="0"/>
              <a:t>‹#›</a:t>
            </a:fld>
            <a:endParaRPr lang="en-US"/>
          </a:p>
        </p:txBody>
      </p:sp>
    </p:spTree>
    <p:extLst>
      <p:ext uri="{BB962C8B-B14F-4D97-AF65-F5344CB8AC3E}">
        <p14:creationId xmlns:p14="http://schemas.microsoft.com/office/powerpoint/2010/main" val="2886953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8860-988F-4674-1212-080766DF04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294E46-B478-123E-3335-032950209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67243-09E1-7A3E-59CC-CFDAFB2644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165D54-B4BF-2465-3B83-02769F1268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6FFA64-C90E-590D-DD84-A102A1568A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06B356-A104-04A2-456D-705D26B54812}"/>
              </a:ext>
            </a:extLst>
          </p:cNvPr>
          <p:cNvSpPr>
            <a:spLocks noGrp="1"/>
          </p:cNvSpPr>
          <p:nvPr>
            <p:ph type="dt" sz="half" idx="10"/>
          </p:nvPr>
        </p:nvSpPr>
        <p:spPr/>
        <p:txBody>
          <a:bodyPr/>
          <a:lstStyle/>
          <a:p>
            <a:fld id="{094A20A4-1FA5-4150-B644-DB2A3F84D11B}" type="datetimeFigureOut">
              <a:rPr lang="en-US" smtClean="0"/>
              <a:t>1/7/2025</a:t>
            </a:fld>
            <a:endParaRPr lang="en-US"/>
          </a:p>
        </p:txBody>
      </p:sp>
      <p:sp>
        <p:nvSpPr>
          <p:cNvPr id="8" name="Footer Placeholder 7">
            <a:extLst>
              <a:ext uri="{FF2B5EF4-FFF2-40B4-BE49-F238E27FC236}">
                <a16:creationId xmlns:a16="http://schemas.microsoft.com/office/drawing/2014/main" id="{3CA61FCE-06C4-4567-EEC8-B56728AF79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72EFB0-C251-DA6D-9A65-4C4939C44EFD}"/>
              </a:ext>
            </a:extLst>
          </p:cNvPr>
          <p:cNvSpPr>
            <a:spLocks noGrp="1"/>
          </p:cNvSpPr>
          <p:nvPr>
            <p:ph type="sldNum" sz="quarter" idx="12"/>
          </p:nvPr>
        </p:nvSpPr>
        <p:spPr/>
        <p:txBody>
          <a:bodyPr/>
          <a:lstStyle/>
          <a:p>
            <a:fld id="{4120B7EB-8A50-4C31-B112-51AC0E1C8210}" type="slidenum">
              <a:rPr lang="en-US" smtClean="0"/>
              <a:t>‹#›</a:t>
            </a:fld>
            <a:endParaRPr lang="en-US"/>
          </a:p>
        </p:txBody>
      </p:sp>
    </p:spTree>
    <p:extLst>
      <p:ext uri="{BB962C8B-B14F-4D97-AF65-F5344CB8AC3E}">
        <p14:creationId xmlns:p14="http://schemas.microsoft.com/office/powerpoint/2010/main" val="62419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06B20-8B21-F4A5-17BC-C27BFEE2B2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A410FF-0636-1323-02C5-8FB303071E65}"/>
              </a:ext>
            </a:extLst>
          </p:cNvPr>
          <p:cNvSpPr>
            <a:spLocks noGrp="1"/>
          </p:cNvSpPr>
          <p:nvPr>
            <p:ph type="dt" sz="half" idx="10"/>
          </p:nvPr>
        </p:nvSpPr>
        <p:spPr/>
        <p:txBody>
          <a:bodyPr/>
          <a:lstStyle/>
          <a:p>
            <a:fld id="{094A20A4-1FA5-4150-B644-DB2A3F84D11B}" type="datetimeFigureOut">
              <a:rPr lang="en-US" smtClean="0"/>
              <a:t>1/7/2025</a:t>
            </a:fld>
            <a:endParaRPr lang="en-US"/>
          </a:p>
        </p:txBody>
      </p:sp>
      <p:sp>
        <p:nvSpPr>
          <p:cNvPr id="4" name="Footer Placeholder 3">
            <a:extLst>
              <a:ext uri="{FF2B5EF4-FFF2-40B4-BE49-F238E27FC236}">
                <a16:creationId xmlns:a16="http://schemas.microsoft.com/office/drawing/2014/main" id="{942F007F-8D94-CF5B-2553-D7380366C1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12612-01E4-66C0-1717-DFB9DA4ECB13}"/>
              </a:ext>
            </a:extLst>
          </p:cNvPr>
          <p:cNvSpPr>
            <a:spLocks noGrp="1"/>
          </p:cNvSpPr>
          <p:nvPr>
            <p:ph type="sldNum" sz="quarter" idx="12"/>
          </p:nvPr>
        </p:nvSpPr>
        <p:spPr/>
        <p:txBody>
          <a:bodyPr/>
          <a:lstStyle/>
          <a:p>
            <a:fld id="{4120B7EB-8A50-4C31-B112-51AC0E1C8210}" type="slidenum">
              <a:rPr lang="en-US" smtClean="0"/>
              <a:t>‹#›</a:t>
            </a:fld>
            <a:endParaRPr lang="en-US"/>
          </a:p>
        </p:txBody>
      </p:sp>
    </p:spTree>
    <p:extLst>
      <p:ext uri="{BB962C8B-B14F-4D97-AF65-F5344CB8AC3E}">
        <p14:creationId xmlns:p14="http://schemas.microsoft.com/office/powerpoint/2010/main" val="3081110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5543C-EB9A-F166-D0C1-A65F05625475}"/>
              </a:ext>
            </a:extLst>
          </p:cNvPr>
          <p:cNvSpPr>
            <a:spLocks noGrp="1"/>
          </p:cNvSpPr>
          <p:nvPr>
            <p:ph type="dt" sz="half" idx="10"/>
          </p:nvPr>
        </p:nvSpPr>
        <p:spPr/>
        <p:txBody>
          <a:bodyPr/>
          <a:lstStyle/>
          <a:p>
            <a:fld id="{094A20A4-1FA5-4150-B644-DB2A3F84D11B}" type="datetimeFigureOut">
              <a:rPr lang="en-US" smtClean="0"/>
              <a:t>1/7/2025</a:t>
            </a:fld>
            <a:endParaRPr lang="en-US"/>
          </a:p>
        </p:txBody>
      </p:sp>
      <p:sp>
        <p:nvSpPr>
          <p:cNvPr id="3" name="Footer Placeholder 2">
            <a:extLst>
              <a:ext uri="{FF2B5EF4-FFF2-40B4-BE49-F238E27FC236}">
                <a16:creationId xmlns:a16="http://schemas.microsoft.com/office/drawing/2014/main" id="{AAC0AE89-3E76-94CB-A0FD-92410B29F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FC3A68-0082-A1DA-4947-C2EA4A8B36C3}"/>
              </a:ext>
            </a:extLst>
          </p:cNvPr>
          <p:cNvSpPr>
            <a:spLocks noGrp="1"/>
          </p:cNvSpPr>
          <p:nvPr>
            <p:ph type="sldNum" sz="quarter" idx="12"/>
          </p:nvPr>
        </p:nvSpPr>
        <p:spPr/>
        <p:txBody>
          <a:bodyPr/>
          <a:lstStyle/>
          <a:p>
            <a:fld id="{4120B7EB-8A50-4C31-B112-51AC0E1C8210}" type="slidenum">
              <a:rPr lang="en-US" smtClean="0"/>
              <a:t>‹#›</a:t>
            </a:fld>
            <a:endParaRPr lang="en-US"/>
          </a:p>
        </p:txBody>
      </p:sp>
    </p:spTree>
    <p:extLst>
      <p:ext uri="{BB962C8B-B14F-4D97-AF65-F5344CB8AC3E}">
        <p14:creationId xmlns:p14="http://schemas.microsoft.com/office/powerpoint/2010/main" val="3557894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549C-B8E0-5DD5-3D94-8C15FF3D35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78C47-ABFB-66B5-511D-EA946B3143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F3591-BDD6-FC52-780C-1778449D4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F487AC-5353-21B9-DD95-28ADB88DEDE6}"/>
              </a:ext>
            </a:extLst>
          </p:cNvPr>
          <p:cNvSpPr>
            <a:spLocks noGrp="1"/>
          </p:cNvSpPr>
          <p:nvPr>
            <p:ph type="dt" sz="half" idx="10"/>
          </p:nvPr>
        </p:nvSpPr>
        <p:spPr/>
        <p:txBody>
          <a:bodyPr/>
          <a:lstStyle/>
          <a:p>
            <a:fld id="{094A20A4-1FA5-4150-B644-DB2A3F84D11B}" type="datetimeFigureOut">
              <a:rPr lang="en-US" smtClean="0"/>
              <a:t>1/7/2025</a:t>
            </a:fld>
            <a:endParaRPr lang="en-US"/>
          </a:p>
        </p:txBody>
      </p:sp>
      <p:sp>
        <p:nvSpPr>
          <p:cNvPr id="6" name="Footer Placeholder 5">
            <a:extLst>
              <a:ext uri="{FF2B5EF4-FFF2-40B4-BE49-F238E27FC236}">
                <a16:creationId xmlns:a16="http://schemas.microsoft.com/office/drawing/2014/main" id="{37152DE9-8103-F520-FB1E-C25F7F486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3550B2-057B-8600-6A36-BB71F31E9E04}"/>
              </a:ext>
            </a:extLst>
          </p:cNvPr>
          <p:cNvSpPr>
            <a:spLocks noGrp="1"/>
          </p:cNvSpPr>
          <p:nvPr>
            <p:ph type="sldNum" sz="quarter" idx="12"/>
          </p:nvPr>
        </p:nvSpPr>
        <p:spPr/>
        <p:txBody>
          <a:bodyPr/>
          <a:lstStyle/>
          <a:p>
            <a:fld id="{4120B7EB-8A50-4C31-B112-51AC0E1C8210}" type="slidenum">
              <a:rPr lang="en-US" smtClean="0"/>
              <a:t>‹#›</a:t>
            </a:fld>
            <a:endParaRPr lang="en-US"/>
          </a:p>
        </p:txBody>
      </p:sp>
    </p:spTree>
    <p:extLst>
      <p:ext uri="{BB962C8B-B14F-4D97-AF65-F5344CB8AC3E}">
        <p14:creationId xmlns:p14="http://schemas.microsoft.com/office/powerpoint/2010/main" val="361976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2A9A-CD0E-F780-C2F9-9B11992B15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5462FB-1B4D-1C09-EA38-9CDC52D4D0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1F548C-9844-31E3-6A6C-1DC0B36EBC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6AC34D-61A2-7D4D-1ECD-213E23B1B62A}"/>
              </a:ext>
            </a:extLst>
          </p:cNvPr>
          <p:cNvSpPr>
            <a:spLocks noGrp="1"/>
          </p:cNvSpPr>
          <p:nvPr>
            <p:ph type="dt" sz="half" idx="10"/>
          </p:nvPr>
        </p:nvSpPr>
        <p:spPr/>
        <p:txBody>
          <a:bodyPr/>
          <a:lstStyle/>
          <a:p>
            <a:fld id="{094A20A4-1FA5-4150-B644-DB2A3F84D11B}" type="datetimeFigureOut">
              <a:rPr lang="en-US" smtClean="0"/>
              <a:t>1/7/2025</a:t>
            </a:fld>
            <a:endParaRPr lang="en-US"/>
          </a:p>
        </p:txBody>
      </p:sp>
      <p:sp>
        <p:nvSpPr>
          <p:cNvPr id="6" name="Footer Placeholder 5">
            <a:extLst>
              <a:ext uri="{FF2B5EF4-FFF2-40B4-BE49-F238E27FC236}">
                <a16:creationId xmlns:a16="http://schemas.microsoft.com/office/drawing/2014/main" id="{80F58EA3-53A4-0CA4-1F72-4C62D7C9C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79ED64-0E4E-666B-9256-8EFDF4BF1539}"/>
              </a:ext>
            </a:extLst>
          </p:cNvPr>
          <p:cNvSpPr>
            <a:spLocks noGrp="1"/>
          </p:cNvSpPr>
          <p:nvPr>
            <p:ph type="sldNum" sz="quarter" idx="12"/>
          </p:nvPr>
        </p:nvSpPr>
        <p:spPr/>
        <p:txBody>
          <a:bodyPr/>
          <a:lstStyle/>
          <a:p>
            <a:fld id="{4120B7EB-8A50-4C31-B112-51AC0E1C8210}" type="slidenum">
              <a:rPr lang="en-US" smtClean="0"/>
              <a:t>‹#›</a:t>
            </a:fld>
            <a:endParaRPr lang="en-US"/>
          </a:p>
        </p:txBody>
      </p:sp>
    </p:spTree>
    <p:extLst>
      <p:ext uri="{BB962C8B-B14F-4D97-AF65-F5344CB8AC3E}">
        <p14:creationId xmlns:p14="http://schemas.microsoft.com/office/powerpoint/2010/main" val="964233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936F3-C0A2-BD89-5829-DDE86547C1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8CDAAE-A851-81F9-F19F-60FA355AE3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8E6EC-7499-ABC9-607B-0726596E6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4A20A4-1FA5-4150-B644-DB2A3F84D11B}" type="datetimeFigureOut">
              <a:rPr lang="en-US" smtClean="0"/>
              <a:t>1/7/2025</a:t>
            </a:fld>
            <a:endParaRPr lang="en-US"/>
          </a:p>
        </p:txBody>
      </p:sp>
      <p:sp>
        <p:nvSpPr>
          <p:cNvPr id="5" name="Footer Placeholder 4">
            <a:extLst>
              <a:ext uri="{FF2B5EF4-FFF2-40B4-BE49-F238E27FC236}">
                <a16:creationId xmlns:a16="http://schemas.microsoft.com/office/drawing/2014/main" id="{36769174-3AC1-43F4-9FEF-C3C7D06E9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FA1E2D-479F-1CE0-CBA5-18A46611E2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20B7EB-8A50-4C31-B112-51AC0E1C8210}" type="slidenum">
              <a:rPr lang="en-US" smtClean="0"/>
              <a:t>‹#›</a:t>
            </a:fld>
            <a:endParaRPr lang="en-US"/>
          </a:p>
        </p:txBody>
      </p:sp>
    </p:spTree>
    <p:extLst>
      <p:ext uri="{BB962C8B-B14F-4D97-AF65-F5344CB8AC3E}">
        <p14:creationId xmlns:p14="http://schemas.microsoft.com/office/powerpoint/2010/main" val="1534819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06BD4-38D7-5A76-25A3-A01DBCDE36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6A54AF-11C3-63D1-B40E-A0BAE9DA2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DF9B7-5D68-FEED-E07D-BBFF0E565B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6190AC-5AB3-49EA-9B43-18A7134C044C}" type="datetimeFigureOut">
              <a:rPr lang="en-US" smtClean="0"/>
              <a:t>1/7/2025</a:t>
            </a:fld>
            <a:endParaRPr lang="en-US"/>
          </a:p>
        </p:txBody>
      </p:sp>
      <p:sp>
        <p:nvSpPr>
          <p:cNvPr id="5" name="Footer Placeholder 4">
            <a:extLst>
              <a:ext uri="{FF2B5EF4-FFF2-40B4-BE49-F238E27FC236}">
                <a16:creationId xmlns:a16="http://schemas.microsoft.com/office/drawing/2014/main" id="{21BA0661-AA2E-C04F-50A1-1035C4B61C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8B08F7-2CB9-71CB-73C2-B803AE20B6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1029CB-7301-48A4-B1DE-D4E6F3A265BA}" type="slidenum">
              <a:rPr lang="en-US" smtClean="0"/>
              <a:t>‹#›</a:t>
            </a:fld>
            <a:endParaRPr lang="en-US"/>
          </a:p>
        </p:txBody>
      </p:sp>
    </p:spTree>
    <p:extLst>
      <p:ext uri="{BB962C8B-B14F-4D97-AF65-F5344CB8AC3E}">
        <p14:creationId xmlns:p14="http://schemas.microsoft.com/office/powerpoint/2010/main" val="270888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jpe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istockphoto.com/illustrations/long-road"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37.sv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pixabay.com/en/boy-child-dad-daughter-family-130040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hyperlink" Target="https://creativecommons.org/licenses/by-nc-nd/3.0/" TargetMode="External"/><Relationship Id="rId4" Type="http://schemas.openxmlformats.org/officeDocument/2006/relationships/hyperlink" Target="https://internationaljournalofresearch.com/tag/women_empowermen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EFAAF0-AC50-3AE1-94D1-67BCAE6A7E67}"/>
              </a:ext>
            </a:extLst>
          </p:cNvPr>
          <p:cNvSpPr>
            <a:spLocks noGrp="1"/>
          </p:cNvSpPr>
          <p:nvPr>
            <p:ph type="ctrTitle"/>
          </p:nvPr>
        </p:nvSpPr>
        <p:spPr>
          <a:xfrm>
            <a:off x="1524000" y="2970617"/>
            <a:ext cx="9144000" cy="2387600"/>
          </a:xfrm>
        </p:spPr>
        <p:txBody>
          <a:bodyPr/>
          <a:lstStyle/>
          <a:p>
            <a:r>
              <a:rPr lang="en-US" dirty="0"/>
              <a:t>Whole Family Training Curriculum</a:t>
            </a:r>
          </a:p>
        </p:txBody>
      </p:sp>
      <p:pic>
        <p:nvPicPr>
          <p:cNvPr id="1028" name="Picture 4">
            <a:extLst>
              <a:ext uri="{FF2B5EF4-FFF2-40B4-BE49-F238E27FC236}">
                <a16:creationId xmlns:a16="http://schemas.microsoft.com/office/drawing/2014/main" id="{812BD8B8-6FBD-AB7E-2D5E-7C3747597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50" y="672053"/>
            <a:ext cx="5219700" cy="2152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C93AD5-7710-6415-6E44-176FEE22E444}"/>
              </a:ext>
            </a:extLst>
          </p:cNvPr>
          <p:cNvSpPr txBox="1"/>
          <p:nvPr/>
        </p:nvSpPr>
        <p:spPr>
          <a:xfrm>
            <a:off x="9854119" y="6186791"/>
            <a:ext cx="2013626" cy="369332"/>
          </a:xfrm>
          <a:prstGeom prst="rect">
            <a:avLst/>
          </a:prstGeom>
          <a:noFill/>
        </p:spPr>
        <p:txBody>
          <a:bodyPr wrap="square" rtlCol="0">
            <a:spAutoFit/>
          </a:bodyPr>
          <a:lstStyle/>
          <a:p>
            <a:r>
              <a:rPr lang="en-US" dirty="0"/>
              <a:t>	2024</a:t>
            </a:r>
          </a:p>
        </p:txBody>
      </p:sp>
    </p:spTree>
    <p:extLst>
      <p:ext uri="{BB962C8B-B14F-4D97-AF65-F5344CB8AC3E}">
        <p14:creationId xmlns:p14="http://schemas.microsoft.com/office/powerpoint/2010/main" val="1762961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A5ADFF-D362-C7DC-D9F1-1A76771CA6BB}"/>
              </a:ext>
            </a:extLst>
          </p:cNvPr>
          <p:cNvSpPr>
            <a:spLocks noGrp="1"/>
          </p:cNvSpPr>
          <p:nvPr>
            <p:ph type="ctrTitle"/>
          </p:nvPr>
        </p:nvSpPr>
        <p:spPr>
          <a:xfrm>
            <a:off x="890338" y="640080"/>
            <a:ext cx="3734014" cy="3566160"/>
          </a:xfrm>
        </p:spPr>
        <p:txBody>
          <a:bodyPr anchor="b">
            <a:normAutofit/>
          </a:bodyPr>
          <a:lstStyle/>
          <a:p>
            <a:pPr algn="l"/>
            <a:br>
              <a:rPr lang="en-US" sz="5000"/>
            </a:br>
            <a:r>
              <a:rPr lang="en-US" sz="5000"/>
              <a:t>Module 2:</a:t>
            </a:r>
            <a:br>
              <a:rPr lang="en-US" sz="5000"/>
            </a:br>
            <a:r>
              <a:rPr lang="en-US" sz="5000"/>
              <a:t>Recruiting and Engaging Families </a:t>
            </a:r>
          </a:p>
        </p:txBody>
      </p:sp>
      <p:sp>
        <p:nvSpPr>
          <p:cNvPr id="4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Stick figure families holding hands">
            <a:extLst>
              <a:ext uri="{FF2B5EF4-FFF2-40B4-BE49-F238E27FC236}">
                <a16:creationId xmlns:a16="http://schemas.microsoft.com/office/drawing/2014/main" id="{D163A07B-3DBB-6D83-623A-8934FB970A2F}"/>
              </a:ext>
            </a:extLst>
          </p:cNvPr>
          <p:cNvPicPr>
            <a:picLocks noChangeAspect="1"/>
          </p:cNvPicPr>
          <p:nvPr/>
        </p:nvPicPr>
        <p:blipFill>
          <a:blip r:embed="rId3"/>
          <a:srcRect l="23343" r="970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8775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D721618-D6D5-65A1-E71A-2696D1AEEA79}"/>
              </a:ext>
            </a:extLst>
          </p:cNvPr>
          <p:cNvSpPr>
            <a:spLocks noGrp="1"/>
          </p:cNvSpPr>
          <p:nvPr>
            <p:ph type="title"/>
          </p:nvPr>
        </p:nvSpPr>
        <p:spPr>
          <a:xfrm>
            <a:off x="4553733" y="548464"/>
            <a:ext cx="6798541" cy="1675623"/>
          </a:xfrm>
        </p:spPr>
        <p:txBody>
          <a:bodyPr anchor="b">
            <a:normAutofit/>
          </a:bodyPr>
          <a:lstStyle/>
          <a:p>
            <a:r>
              <a:rPr lang="en-US" sz="4000"/>
              <a:t>Objectives</a:t>
            </a:r>
          </a:p>
        </p:txBody>
      </p:sp>
      <p:pic>
        <p:nvPicPr>
          <p:cNvPr id="6" name="Picture 5">
            <a:extLst>
              <a:ext uri="{FF2B5EF4-FFF2-40B4-BE49-F238E27FC236}">
                <a16:creationId xmlns:a16="http://schemas.microsoft.com/office/drawing/2014/main" id="{35FC2646-9449-983B-5A4F-C6AEF5520B9A}"/>
              </a:ext>
            </a:extLst>
          </p:cNvPr>
          <p:cNvPicPr>
            <a:picLocks noChangeAspect="1"/>
          </p:cNvPicPr>
          <p:nvPr/>
        </p:nvPicPr>
        <p:blipFill>
          <a:blip r:embed="rId3"/>
          <a:srcRect l="13027" r="46127" b="-1"/>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DDE173FA-E286-6D59-5338-AF7A93613373}"/>
              </a:ext>
            </a:extLst>
          </p:cNvPr>
          <p:cNvGraphicFramePr>
            <a:graphicFrameLocks noGrp="1"/>
          </p:cNvGraphicFramePr>
          <p:nvPr>
            <p:ph idx="1"/>
            <p:extLst>
              <p:ext uri="{D42A27DB-BD31-4B8C-83A1-F6EECF244321}">
                <p14:modId xmlns:p14="http://schemas.microsoft.com/office/powerpoint/2010/main" val="3561712555"/>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6205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18544BD-C86A-137C-3631-8328E56638B0}"/>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Eligible Families</a:t>
            </a:r>
          </a:p>
        </p:txBody>
      </p:sp>
      <p:sp>
        <p:nvSpPr>
          <p:cNvPr id="4" name="Rectangle 3">
            <a:extLst>
              <a:ext uri="{FF2B5EF4-FFF2-40B4-BE49-F238E27FC236}">
                <a16:creationId xmlns:a16="http://schemas.microsoft.com/office/drawing/2014/main" id="{4BED2B6D-1D45-B77E-9FAF-12120330F5B2}"/>
              </a:ext>
            </a:extLst>
          </p:cNvPr>
          <p:cNvSpPr/>
          <p:nvPr/>
        </p:nvSpPr>
        <p:spPr>
          <a:xfrm>
            <a:off x="1524001" y="2481944"/>
            <a:ext cx="2438400" cy="12845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Enrolled in a GGCAC Program</a:t>
            </a:r>
          </a:p>
        </p:txBody>
      </p:sp>
      <p:sp>
        <p:nvSpPr>
          <p:cNvPr id="7" name="Oval 6">
            <a:extLst>
              <a:ext uri="{FF2B5EF4-FFF2-40B4-BE49-F238E27FC236}">
                <a16:creationId xmlns:a16="http://schemas.microsoft.com/office/drawing/2014/main" id="{DB7C9EEA-A2C2-4B3A-4E14-C255BE4F6912}"/>
              </a:ext>
            </a:extLst>
          </p:cNvPr>
          <p:cNvSpPr/>
          <p:nvPr/>
        </p:nvSpPr>
        <p:spPr>
          <a:xfrm>
            <a:off x="7663543" y="3429000"/>
            <a:ext cx="2808514" cy="14415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Children in the household under 18-year-olds</a:t>
            </a:r>
          </a:p>
        </p:txBody>
      </p:sp>
      <p:sp>
        <p:nvSpPr>
          <p:cNvPr id="21" name="Rectangle: Rounded Corners 20">
            <a:extLst>
              <a:ext uri="{FF2B5EF4-FFF2-40B4-BE49-F238E27FC236}">
                <a16:creationId xmlns:a16="http://schemas.microsoft.com/office/drawing/2014/main" id="{03A3AEB7-9D6A-0158-028B-226D0EE791CB}"/>
              </a:ext>
            </a:extLst>
          </p:cNvPr>
          <p:cNvSpPr/>
          <p:nvPr/>
        </p:nvSpPr>
        <p:spPr>
          <a:xfrm>
            <a:off x="2024744" y="4870507"/>
            <a:ext cx="2797628" cy="11647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Families ready to participate and make their voice heard</a:t>
            </a:r>
          </a:p>
        </p:txBody>
      </p:sp>
    </p:spTree>
    <p:extLst>
      <p:ext uri="{BB962C8B-B14F-4D97-AF65-F5344CB8AC3E}">
        <p14:creationId xmlns:p14="http://schemas.microsoft.com/office/powerpoint/2010/main" val="1542019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F68BABA-7139-C89A-5AF3-D61BFCDA80E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Recruiting</a:t>
            </a:r>
          </a:p>
        </p:txBody>
      </p:sp>
      <p:pic>
        <p:nvPicPr>
          <p:cNvPr id="5" name="Content Placeholder 4">
            <a:extLst>
              <a:ext uri="{FF2B5EF4-FFF2-40B4-BE49-F238E27FC236}">
                <a16:creationId xmlns:a16="http://schemas.microsoft.com/office/drawing/2014/main" id="{0981AFB3-7560-6451-72AA-5BE1F0701898}"/>
              </a:ext>
            </a:extLst>
          </p:cNvPr>
          <p:cNvPicPr>
            <a:picLocks noGrp="1" noChangeAspect="1"/>
          </p:cNvPicPr>
          <p:nvPr>
            <p:ph idx="1"/>
          </p:nvPr>
        </p:nvPicPr>
        <p:blipFill>
          <a:blip r:embed="rId3"/>
          <a:stretch>
            <a:fillRect/>
          </a:stretch>
        </p:blipFill>
        <p:spPr>
          <a:xfrm>
            <a:off x="4777316" y="1419052"/>
            <a:ext cx="6780700" cy="4017566"/>
          </a:xfrm>
          <a:prstGeom prst="rect">
            <a:avLst/>
          </a:prstGeom>
        </p:spPr>
      </p:pic>
    </p:spTree>
    <p:extLst>
      <p:ext uri="{BB962C8B-B14F-4D97-AF65-F5344CB8AC3E}">
        <p14:creationId xmlns:p14="http://schemas.microsoft.com/office/powerpoint/2010/main" val="1525490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BA67AF-C66B-4E34-7A62-2ADA1C3296D4}"/>
              </a:ext>
            </a:extLst>
          </p:cNvPr>
          <p:cNvSpPr>
            <a:spLocks noGrp="1"/>
          </p:cNvSpPr>
          <p:nvPr>
            <p:ph idx="1"/>
          </p:nvPr>
        </p:nvSpPr>
        <p:spPr>
          <a:xfrm>
            <a:off x="971550" y="3749675"/>
            <a:ext cx="10515600" cy="4351338"/>
          </a:xfrm>
        </p:spPr>
        <p:txBody>
          <a:bodyPr/>
          <a:lstStyle/>
          <a:p>
            <a:r>
              <a:rPr lang="en-US" dirty="0"/>
              <a:t>Build Rapport</a:t>
            </a:r>
          </a:p>
          <a:p>
            <a:r>
              <a:rPr lang="en-US" dirty="0"/>
              <a:t>Communication Skills</a:t>
            </a:r>
          </a:p>
          <a:p>
            <a:endParaRPr lang="en-US" dirty="0"/>
          </a:p>
        </p:txBody>
      </p:sp>
      <p:pic>
        <p:nvPicPr>
          <p:cNvPr id="1026" name="Picture 2" descr="science and power of first impressions ...">
            <a:extLst>
              <a:ext uri="{FF2B5EF4-FFF2-40B4-BE49-F238E27FC236}">
                <a16:creationId xmlns:a16="http://schemas.microsoft.com/office/drawing/2014/main" id="{95FB99F4-7CD3-0B00-CCB4-0CE90CC51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637" y="0"/>
            <a:ext cx="5038725" cy="2519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st Impression with Professors ...">
            <a:extLst>
              <a:ext uri="{FF2B5EF4-FFF2-40B4-BE49-F238E27FC236}">
                <a16:creationId xmlns:a16="http://schemas.microsoft.com/office/drawing/2014/main" id="{07148524-D9B9-A188-723D-C422950C6B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40" t="40403" r="34895" b="12897"/>
          <a:stretch/>
        </p:blipFill>
        <p:spPr bwMode="auto">
          <a:xfrm>
            <a:off x="7434262" y="3943350"/>
            <a:ext cx="2852738" cy="174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62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5055899-708A-0CC3-587E-886002F85A37}"/>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Build the Relationship</a:t>
            </a:r>
          </a:p>
        </p:txBody>
      </p:sp>
      <p:graphicFrame>
        <p:nvGraphicFramePr>
          <p:cNvPr id="20" name="Content Placeholder 2">
            <a:extLst>
              <a:ext uri="{FF2B5EF4-FFF2-40B4-BE49-F238E27FC236}">
                <a16:creationId xmlns:a16="http://schemas.microsoft.com/office/drawing/2014/main" id="{13F48AEE-5F39-D4DA-2816-2F3113CF4FAC}"/>
              </a:ext>
            </a:extLst>
          </p:cNvPr>
          <p:cNvGraphicFramePr>
            <a:graphicFrameLocks noGrp="1"/>
          </p:cNvGraphicFramePr>
          <p:nvPr>
            <p:ph idx="1"/>
          </p:nvPr>
        </p:nvGraphicFramePr>
        <p:xfrm>
          <a:off x="632085" y="2392665"/>
          <a:ext cx="10927829" cy="4241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8959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6112341"/>
            <a:ext cx="10835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45208" y="4686084"/>
            <a:ext cx="54864"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999638E-8A06-8699-22C4-95A50345E438}"/>
              </a:ext>
            </a:extLst>
          </p:cNvPr>
          <p:cNvGraphicFramePr>
            <a:graphicFrameLocks noGrp="1"/>
          </p:cNvGraphicFramePr>
          <p:nvPr>
            <p:ph idx="1"/>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A6F5C62-D6C1-FF9C-B40C-CBA804C87F3D}"/>
              </a:ext>
            </a:extLst>
          </p:cNvPr>
          <p:cNvSpPr txBox="1"/>
          <p:nvPr/>
        </p:nvSpPr>
        <p:spPr>
          <a:xfrm>
            <a:off x="1008611" y="2456006"/>
            <a:ext cx="39790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OARS</a:t>
            </a:r>
          </a:p>
        </p:txBody>
      </p:sp>
    </p:spTree>
    <p:extLst>
      <p:ext uri="{BB962C8B-B14F-4D97-AF65-F5344CB8AC3E}">
        <p14:creationId xmlns:p14="http://schemas.microsoft.com/office/powerpoint/2010/main" val="2045949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ight Triangle 2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CF2FDA6-3ECE-939E-1853-9EE82E14B665}"/>
              </a:ext>
            </a:extLst>
          </p:cNvPr>
          <p:cNvSpPr>
            <a:spLocks noGrp="1"/>
          </p:cNvSpPr>
          <p:nvPr>
            <p:ph type="ctrTitle"/>
          </p:nvPr>
        </p:nvSpPr>
        <p:spPr>
          <a:xfrm>
            <a:off x="965200" y="1383528"/>
            <a:ext cx="5925989" cy="3167510"/>
          </a:xfrm>
        </p:spPr>
        <p:txBody>
          <a:bodyPr anchor="b">
            <a:normAutofit/>
          </a:bodyPr>
          <a:lstStyle/>
          <a:p>
            <a:pPr algn="r"/>
            <a:r>
              <a:rPr lang="en-US" sz="9600" dirty="0">
                <a:solidFill>
                  <a:schemeClr val="accent5">
                    <a:lumMod val="60000"/>
                    <a:lumOff val="40000"/>
                  </a:schemeClr>
                </a:solidFill>
                <a:latin typeface="Amasis MT Pro Black" panose="02040A04050005020304" pitchFamily="18" charset="0"/>
              </a:rPr>
              <a:t>Activity</a:t>
            </a:r>
          </a:p>
        </p:txBody>
      </p:sp>
      <p:sp>
        <p:nvSpPr>
          <p:cNvPr id="3" name="Subtitle 2">
            <a:extLst>
              <a:ext uri="{FF2B5EF4-FFF2-40B4-BE49-F238E27FC236}">
                <a16:creationId xmlns:a16="http://schemas.microsoft.com/office/drawing/2014/main" id="{1F85796D-A0E3-D7A9-A573-9756CFDFEC95}"/>
              </a:ext>
            </a:extLst>
          </p:cNvPr>
          <p:cNvSpPr>
            <a:spLocks noGrp="1"/>
          </p:cNvSpPr>
          <p:nvPr>
            <p:ph type="subTitle" idx="1"/>
          </p:nvPr>
        </p:nvSpPr>
        <p:spPr>
          <a:xfrm>
            <a:off x="965201" y="4582814"/>
            <a:ext cx="5925987" cy="1312657"/>
          </a:xfrm>
        </p:spPr>
        <p:txBody>
          <a:bodyPr anchor="t">
            <a:normAutofit/>
          </a:bodyPr>
          <a:lstStyle/>
          <a:p>
            <a:pPr algn="r"/>
            <a:r>
              <a:rPr lang="en-US" dirty="0"/>
              <a:t>Blind drawing to build communication and Active Listening Skills</a:t>
            </a:r>
          </a:p>
        </p:txBody>
      </p:sp>
      <p:pic>
        <p:nvPicPr>
          <p:cNvPr id="7" name="Graphic 6" descr="Pencil">
            <a:extLst>
              <a:ext uri="{FF2B5EF4-FFF2-40B4-BE49-F238E27FC236}">
                <a16:creationId xmlns:a16="http://schemas.microsoft.com/office/drawing/2014/main" id="{5E6E67DB-B142-AA86-12D5-55DC666280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9140" y="2209474"/>
            <a:ext cx="2489416" cy="2489416"/>
          </a:xfrm>
          <a:prstGeom prst="rect">
            <a:avLst/>
          </a:prstGeom>
        </p:spPr>
      </p:pic>
    </p:spTree>
    <p:extLst>
      <p:ext uri="{BB962C8B-B14F-4D97-AF65-F5344CB8AC3E}">
        <p14:creationId xmlns:p14="http://schemas.microsoft.com/office/powerpoint/2010/main" val="1198252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A9346D0-C69D-FD07-E0B9-1EAFFB72C3C8}"/>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BARRIERS and  SOLUTIONS</a:t>
            </a:r>
            <a:br>
              <a:rPr lang="en-US" sz="4000">
                <a:solidFill>
                  <a:srgbClr val="FFFFFF"/>
                </a:solidFill>
              </a:rPr>
            </a:b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2C62354A-61E7-10C4-5CC1-41EFDDC7BAA5}"/>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7557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DDEF7E-8C79-9294-2003-3DE8F93768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657" t="-1" r="8072" b="-1"/>
          <a:stretch/>
        </p:blipFill>
        <p:spPr>
          <a:xfrm>
            <a:off x="6579013" y="0"/>
            <a:ext cx="5573486" cy="6858000"/>
          </a:xfrm>
          <a:prstGeom prst="rect">
            <a:avLst/>
          </a:prstGeom>
        </p:spPr>
      </p:pic>
      <p:sp>
        <p:nvSpPr>
          <p:cNvPr id="2" name="Title 1">
            <a:extLst>
              <a:ext uri="{FF2B5EF4-FFF2-40B4-BE49-F238E27FC236}">
                <a16:creationId xmlns:a16="http://schemas.microsoft.com/office/drawing/2014/main" id="{0400CBF0-5E56-877F-4D99-C7D511507DB5}"/>
              </a:ext>
            </a:extLst>
          </p:cNvPr>
          <p:cNvSpPr>
            <a:spLocks noGrp="1"/>
          </p:cNvSpPr>
          <p:nvPr>
            <p:ph type="ctrTitle"/>
          </p:nvPr>
        </p:nvSpPr>
        <p:spPr>
          <a:xfrm>
            <a:off x="-141718" y="2106385"/>
            <a:ext cx="7086803" cy="1970314"/>
          </a:xfrm>
        </p:spPr>
        <p:txBody>
          <a:bodyPr>
            <a:normAutofit/>
          </a:bodyPr>
          <a:lstStyle/>
          <a:p>
            <a:r>
              <a:rPr lang="en-US"/>
              <a:t>Best Practices</a:t>
            </a:r>
          </a:p>
        </p:txBody>
      </p:sp>
      <p:pic>
        <p:nvPicPr>
          <p:cNvPr id="5" name="Picture 4">
            <a:extLst>
              <a:ext uri="{FF2B5EF4-FFF2-40B4-BE49-F238E27FC236}">
                <a16:creationId xmlns:a16="http://schemas.microsoft.com/office/drawing/2014/main" id="{F52915D8-4CF6-1B48-84E7-5A853A07BABB}"/>
              </a:ext>
            </a:extLst>
          </p:cNvPr>
          <p:cNvPicPr>
            <a:picLocks noChangeAspect="1"/>
          </p:cNvPicPr>
          <p:nvPr/>
        </p:nvPicPr>
        <p:blipFill>
          <a:blip r:embed="rId5"/>
          <a:stretch>
            <a:fillRect/>
          </a:stretch>
        </p:blipFill>
        <p:spPr>
          <a:xfrm>
            <a:off x="6767429" y="2924572"/>
            <a:ext cx="1567850" cy="1000302"/>
          </a:xfrm>
          <a:prstGeom prst="rect">
            <a:avLst/>
          </a:prstGeom>
        </p:spPr>
      </p:pic>
      <p:pic>
        <p:nvPicPr>
          <p:cNvPr id="6" name="Content Placeholder 4">
            <a:extLst>
              <a:ext uri="{FF2B5EF4-FFF2-40B4-BE49-F238E27FC236}">
                <a16:creationId xmlns:a16="http://schemas.microsoft.com/office/drawing/2014/main" id="{DD7BE40F-2FC6-FC10-59C3-0D61ED4ACE84}"/>
              </a:ext>
            </a:extLst>
          </p:cNvPr>
          <p:cNvPicPr>
            <a:picLocks noChangeAspect="1"/>
          </p:cNvPicPr>
          <p:nvPr/>
        </p:nvPicPr>
        <p:blipFill>
          <a:blip r:embed="rId6"/>
          <a:stretch>
            <a:fillRect/>
          </a:stretch>
        </p:blipFill>
        <p:spPr>
          <a:xfrm>
            <a:off x="8967296" y="4398772"/>
            <a:ext cx="1916698" cy="1262743"/>
          </a:xfrm>
          <a:prstGeom prst="rect">
            <a:avLst/>
          </a:prstGeom>
        </p:spPr>
      </p:pic>
      <p:sp>
        <p:nvSpPr>
          <p:cNvPr id="13" name="TextBox 12">
            <a:extLst>
              <a:ext uri="{FF2B5EF4-FFF2-40B4-BE49-F238E27FC236}">
                <a16:creationId xmlns:a16="http://schemas.microsoft.com/office/drawing/2014/main" id="{3E0E53B2-AACA-EAE6-5719-9AF8A2D5C8B5}"/>
              </a:ext>
            </a:extLst>
          </p:cNvPr>
          <p:cNvSpPr txBox="1"/>
          <p:nvPr/>
        </p:nvSpPr>
        <p:spPr>
          <a:xfrm>
            <a:off x="8780139" y="4084161"/>
            <a:ext cx="2291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9381B"/>
                </a:solidFill>
                <a:effectLst/>
                <a:uLnTx/>
                <a:uFillTx/>
                <a:latin typeface="Impact" panose="020B0806030902050204" pitchFamily="34" charset="0"/>
                <a:ea typeface="+mn-ea"/>
                <a:cs typeface="+mn-cs"/>
              </a:rPr>
              <a:t>Life Scale Assessment</a:t>
            </a:r>
          </a:p>
        </p:txBody>
      </p:sp>
      <p:sp>
        <p:nvSpPr>
          <p:cNvPr id="18" name="Oval 17">
            <a:extLst>
              <a:ext uri="{FF2B5EF4-FFF2-40B4-BE49-F238E27FC236}">
                <a16:creationId xmlns:a16="http://schemas.microsoft.com/office/drawing/2014/main" id="{C12216D8-7C4B-944D-5429-456A38391F09}"/>
              </a:ext>
            </a:extLst>
          </p:cNvPr>
          <p:cNvSpPr/>
          <p:nvPr/>
        </p:nvSpPr>
        <p:spPr>
          <a:xfrm>
            <a:off x="7123798" y="4214106"/>
            <a:ext cx="1432374" cy="1490008"/>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DAC02AB9-5C1A-4664-8D0A-1C393B009A4D}"/>
              </a:ext>
            </a:extLst>
          </p:cNvPr>
          <p:cNvSpPr txBox="1"/>
          <p:nvPr/>
        </p:nvSpPr>
        <p:spPr>
          <a:xfrm>
            <a:off x="7085697" y="4635944"/>
            <a:ext cx="15566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Walbaum Display" panose="02070503090703020303" pitchFamily="18" charset="0"/>
                <a:ea typeface="+mn-ea"/>
                <a:cs typeface="+mn-cs"/>
              </a:rPr>
              <a:t>Universal Intake</a:t>
            </a:r>
          </a:p>
        </p:txBody>
      </p:sp>
      <p:sp>
        <p:nvSpPr>
          <p:cNvPr id="20" name="Oval 19">
            <a:extLst>
              <a:ext uri="{FF2B5EF4-FFF2-40B4-BE49-F238E27FC236}">
                <a16:creationId xmlns:a16="http://schemas.microsoft.com/office/drawing/2014/main" id="{B2D19D40-A03F-5973-A2D3-24E87B552289}"/>
              </a:ext>
            </a:extLst>
          </p:cNvPr>
          <p:cNvSpPr/>
          <p:nvPr/>
        </p:nvSpPr>
        <p:spPr>
          <a:xfrm>
            <a:off x="10787743" y="2773839"/>
            <a:ext cx="1099457" cy="1068818"/>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CDFB52FC-0CD9-CB2A-C197-73AF5BCF0752}"/>
              </a:ext>
            </a:extLst>
          </p:cNvPr>
          <p:cNvSpPr txBox="1"/>
          <p:nvPr/>
        </p:nvSpPr>
        <p:spPr>
          <a:xfrm>
            <a:off x="10784013" y="2984720"/>
            <a:ext cx="110318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aguet Script" panose="00000500000000000000" pitchFamily="2" charset="0"/>
                <a:ea typeface="Batang" panose="02030600000101010101" pitchFamily="18" charset="-127"/>
                <a:cs typeface="+mn-cs"/>
              </a:rPr>
              <a:t>Pathway</a:t>
            </a:r>
            <a:r>
              <a:rPr kumimoji="0" lang="en-US" sz="1800" b="0" i="0" u="none" strike="noStrike" kern="1200" cap="none" spc="0" normalizeH="0" baseline="0" noProof="0">
                <a:ln>
                  <a:noFill/>
                </a:ln>
                <a:solidFill>
                  <a:prstClr val="black"/>
                </a:solidFill>
                <a:effectLst/>
                <a:uLnTx/>
                <a:uFillTx/>
                <a:latin typeface="Baguet Script" panose="0000050000000000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aguet Script" panose="00000500000000000000" pitchFamily="2" charset="0"/>
                <a:ea typeface="+mn-ea"/>
                <a:cs typeface="+mn-cs"/>
              </a:rPr>
              <a:t>Plan</a:t>
            </a:r>
          </a:p>
        </p:txBody>
      </p:sp>
      <p:sp>
        <p:nvSpPr>
          <p:cNvPr id="22" name="Rectangle: Rounded Corners 21">
            <a:extLst>
              <a:ext uri="{FF2B5EF4-FFF2-40B4-BE49-F238E27FC236}">
                <a16:creationId xmlns:a16="http://schemas.microsoft.com/office/drawing/2014/main" id="{A9D7B472-A684-FEF5-F143-AA35282CCD5F}"/>
              </a:ext>
            </a:extLst>
          </p:cNvPr>
          <p:cNvSpPr/>
          <p:nvPr/>
        </p:nvSpPr>
        <p:spPr>
          <a:xfrm>
            <a:off x="8539301" y="2341070"/>
            <a:ext cx="2018982" cy="779050"/>
          </a:xfrm>
          <a:prstGeom prst="roundRect">
            <a:avLst/>
          </a:prstGeom>
          <a:solidFill>
            <a:srgbClr val="F472C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9381B"/>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8086639B-C46F-512D-96B1-3BBB2CBD5858}"/>
              </a:ext>
            </a:extLst>
          </p:cNvPr>
          <p:cNvSpPr txBox="1"/>
          <p:nvPr/>
        </p:nvSpPr>
        <p:spPr>
          <a:xfrm>
            <a:off x="8403286" y="2438208"/>
            <a:ext cx="22910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66FF"/>
                </a:solidFill>
                <a:effectLst/>
                <a:uLnTx/>
                <a:uFillTx/>
                <a:latin typeface="Aptos" panose="02110004020202020204"/>
                <a:ea typeface="+mn-ea"/>
                <a:cs typeface="+mn-cs"/>
              </a:rPr>
              <a:t>Internal and External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66FF"/>
                </a:solidFill>
                <a:effectLst/>
                <a:uLnTx/>
                <a:uFillTx/>
                <a:latin typeface="Aptos" panose="02110004020202020204"/>
                <a:ea typeface="+mn-ea"/>
                <a:cs typeface="+mn-cs"/>
              </a:rPr>
              <a:t>Referrals</a:t>
            </a:r>
          </a:p>
        </p:txBody>
      </p:sp>
      <p:sp>
        <p:nvSpPr>
          <p:cNvPr id="25" name="Oval 24">
            <a:extLst>
              <a:ext uri="{FF2B5EF4-FFF2-40B4-BE49-F238E27FC236}">
                <a16:creationId xmlns:a16="http://schemas.microsoft.com/office/drawing/2014/main" id="{C7207E81-E392-CDDA-7868-0C522D78C9C9}"/>
              </a:ext>
            </a:extLst>
          </p:cNvPr>
          <p:cNvSpPr/>
          <p:nvPr/>
        </p:nvSpPr>
        <p:spPr>
          <a:xfrm>
            <a:off x="7726892" y="1001486"/>
            <a:ext cx="886375" cy="8696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66BFDD2F-4C51-C002-D17A-FE03D5DB7383}"/>
              </a:ext>
            </a:extLst>
          </p:cNvPr>
          <p:cNvSpPr txBox="1"/>
          <p:nvPr/>
        </p:nvSpPr>
        <p:spPr>
          <a:xfrm>
            <a:off x="7625570" y="1240079"/>
            <a:ext cx="108901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12700">
                  <a:solidFill>
                    <a:srgbClr val="196B24">
                      <a:lumMod val="50000"/>
                    </a:srgbClr>
                  </a:solidFill>
                  <a:prstDash val="solid"/>
                </a:ln>
                <a:solidFill>
                  <a:srgbClr val="196B24">
                    <a:lumMod val="40000"/>
                    <a:lumOff val="60000"/>
                  </a:srgbClr>
                </a:solidFill>
                <a:effectLst>
                  <a:innerShdw blurRad="177800">
                    <a:srgbClr val="196B24">
                      <a:lumMod val="50000"/>
                    </a:srgbClr>
                  </a:innerShdw>
                </a:effectLst>
                <a:uLnTx/>
                <a:uFillTx/>
                <a:latin typeface="Aptos" panose="02110004020202020204"/>
                <a:ea typeface="+mn-ea"/>
                <a:cs typeface="+mn-cs"/>
              </a:rPr>
              <a:t>Services</a:t>
            </a:r>
            <a:endParaRPr kumimoji="0" lang="en-US" sz="3600" b="1" i="0" u="none" strike="noStrike" kern="1200" cap="none" spc="0" normalizeH="0" baseline="0" noProof="0">
              <a:ln w="12700">
                <a:solidFill>
                  <a:srgbClr val="196B24">
                    <a:lumMod val="50000"/>
                  </a:srgbClr>
                </a:solidFill>
                <a:prstDash val="solid"/>
              </a:ln>
              <a:solidFill>
                <a:srgbClr val="196B24">
                  <a:lumMod val="40000"/>
                  <a:lumOff val="60000"/>
                </a:srgbClr>
              </a:solidFill>
              <a:effectLst>
                <a:innerShdw blurRad="177800">
                  <a:srgbClr val="196B24">
                    <a:lumMod val="50000"/>
                  </a:srgbClr>
                </a:innerShdw>
              </a:effectLst>
              <a:uLnTx/>
              <a:uFillTx/>
              <a:latin typeface="Aptos" panose="02110004020202020204"/>
              <a:ea typeface="+mn-ea"/>
              <a:cs typeface="+mn-cs"/>
            </a:endParaRPr>
          </a:p>
        </p:txBody>
      </p:sp>
      <p:sp>
        <p:nvSpPr>
          <p:cNvPr id="28" name="Oval 27">
            <a:extLst>
              <a:ext uri="{FF2B5EF4-FFF2-40B4-BE49-F238E27FC236}">
                <a16:creationId xmlns:a16="http://schemas.microsoft.com/office/drawing/2014/main" id="{3CAD5959-67C0-F888-AFD0-60C1933386AD}"/>
              </a:ext>
            </a:extLst>
          </p:cNvPr>
          <p:cNvSpPr/>
          <p:nvPr/>
        </p:nvSpPr>
        <p:spPr>
          <a:xfrm>
            <a:off x="9916885" y="195942"/>
            <a:ext cx="641397" cy="629304"/>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56C80619-1498-C719-C591-DF8BD04041D5}"/>
              </a:ext>
            </a:extLst>
          </p:cNvPr>
          <p:cNvSpPr txBox="1"/>
          <p:nvPr/>
        </p:nvSpPr>
        <p:spPr>
          <a:xfrm>
            <a:off x="10537372" y="275406"/>
            <a:ext cx="13498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Impact" panose="020B0806030902050204" pitchFamily="34" charset="0"/>
                <a:ea typeface="+mn-ea"/>
                <a:cs typeface="+mn-cs"/>
              </a:rPr>
              <a:t>Outcomes</a:t>
            </a:r>
          </a:p>
        </p:txBody>
      </p:sp>
      <p:sp>
        <p:nvSpPr>
          <p:cNvPr id="30" name="Star: 5 Points 29">
            <a:extLst>
              <a:ext uri="{FF2B5EF4-FFF2-40B4-BE49-F238E27FC236}">
                <a16:creationId xmlns:a16="http://schemas.microsoft.com/office/drawing/2014/main" id="{D07DDF95-4429-836D-3F1F-C30EDA9A969B}"/>
              </a:ext>
            </a:extLst>
          </p:cNvPr>
          <p:cNvSpPr/>
          <p:nvPr/>
        </p:nvSpPr>
        <p:spPr>
          <a:xfrm>
            <a:off x="9925645" y="249018"/>
            <a:ext cx="628192" cy="50547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251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118B2A-26AE-9C11-45F1-8FE878D6176C}"/>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Table of Contents</a:t>
            </a:r>
          </a:p>
        </p:txBody>
      </p:sp>
      <p:graphicFrame>
        <p:nvGraphicFramePr>
          <p:cNvPr id="5" name="Content Placeholder 2">
            <a:extLst>
              <a:ext uri="{FF2B5EF4-FFF2-40B4-BE49-F238E27FC236}">
                <a16:creationId xmlns:a16="http://schemas.microsoft.com/office/drawing/2014/main" id="{CA3EB0A7-5CF2-3063-9768-C0E36FCF1231}"/>
              </a:ext>
            </a:extLst>
          </p:cNvPr>
          <p:cNvGraphicFramePr>
            <a:graphicFrameLocks noGrp="1"/>
          </p:cNvGraphicFramePr>
          <p:nvPr>
            <p:ph idx="1"/>
            <p:extLst>
              <p:ext uri="{D42A27DB-BD31-4B8C-83A1-F6EECF244321}">
                <p14:modId xmlns:p14="http://schemas.microsoft.com/office/powerpoint/2010/main" val="6776748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0197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Video 4" descr="Wires Linked To Core Router">
            <a:extLst>
              <a:ext uri="{FF2B5EF4-FFF2-40B4-BE49-F238E27FC236}">
                <a16:creationId xmlns:a16="http://schemas.microsoft.com/office/drawing/2014/main" id="{4B0926A1-5FA1-AA89-D1DE-047F13851AB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01" r="1" b="18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9F12EA9-EF76-8918-36BD-9DF415A21A2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What is</a:t>
            </a:r>
            <a:br>
              <a:rPr lang="en-US" sz="5200" dirty="0">
                <a:solidFill>
                  <a:srgbClr val="FFFFFF"/>
                </a:solidFill>
              </a:rPr>
            </a:br>
            <a:r>
              <a:rPr lang="en-US" sz="5200" dirty="0">
                <a:solidFill>
                  <a:srgbClr val="FFFFFF"/>
                </a:solidFill>
              </a:rPr>
              <a:t>empowOR?</a:t>
            </a:r>
          </a:p>
        </p:txBody>
      </p:sp>
    </p:spTree>
    <p:extLst>
      <p:ext uri="{BB962C8B-B14F-4D97-AF65-F5344CB8AC3E}">
        <p14:creationId xmlns:p14="http://schemas.microsoft.com/office/powerpoint/2010/main" val="215935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89E0-6D82-F768-122B-D99E2D0F6F4D}"/>
              </a:ext>
            </a:extLst>
          </p:cNvPr>
          <p:cNvSpPr>
            <a:spLocks noGrp="1"/>
          </p:cNvSpPr>
          <p:nvPr>
            <p:ph type="title"/>
          </p:nvPr>
        </p:nvSpPr>
        <p:spPr/>
        <p:txBody>
          <a:bodyPr/>
          <a:lstStyle/>
          <a:p>
            <a:r>
              <a:rPr lang="en-US"/>
              <a:t>Universal Intake</a:t>
            </a:r>
          </a:p>
        </p:txBody>
      </p:sp>
      <p:pic>
        <p:nvPicPr>
          <p:cNvPr id="5" name="Content Placeholder 4">
            <a:extLst>
              <a:ext uri="{FF2B5EF4-FFF2-40B4-BE49-F238E27FC236}">
                <a16:creationId xmlns:a16="http://schemas.microsoft.com/office/drawing/2014/main" id="{41BBECC7-DFED-E419-6DF4-3B6147D669D2}"/>
              </a:ext>
            </a:extLst>
          </p:cNvPr>
          <p:cNvPicPr>
            <a:picLocks noGrp="1" noChangeAspect="1"/>
          </p:cNvPicPr>
          <p:nvPr>
            <p:ph idx="1"/>
          </p:nvPr>
        </p:nvPicPr>
        <p:blipFill>
          <a:blip r:embed="rId3"/>
          <a:stretch>
            <a:fillRect/>
          </a:stretch>
        </p:blipFill>
        <p:spPr>
          <a:xfrm>
            <a:off x="464823" y="1279208"/>
            <a:ext cx="5125719" cy="3203575"/>
          </a:xfrm>
        </p:spPr>
      </p:pic>
      <p:pic>
        <p:nvPicPr>
          <p:cNvPr id="7" name="Picture 6">
            <a:extLst>
              <a:ext uri="{FF2B5EF4-FFF2-40B4-BE49-F238E27FC236}">
                <a16:creationId xmlns:a16="http://schemas.microsoft.com/office/drawing/2014/main" id="{CE635E0F-671D-9B34-27E9-19D8B36591A7}"/>
              </a:ext>
            </a:extLst>
          </p:cNvPr>
          <p:cNvPicPr>
            <a:picLocks noChangeAspect="1"/>
          </p:cNvPicPr>
          <p:nvPr/>
        </p:nvPicPr>
        <p:blipFill>
          <a:blip r:embed="rId4"/>
          <a:stretch>
            <a:fillRect/>
          </a:stretch>
        </p:blipFill>
        <p:spPr>
          <a:xfrm>
            <a:off x="5182829" y="2192338"/>
            <a:ext cx="5278159" cy="2803130"/>
          </a:xfrm>
          <a:prstGeom prst="rect">
            <a:avLst/>
          </a:prstGeom>
        </p:spPr>
      </p:pic>
      <p:pic>
        <p:nvPicPr>
          <p:cNvPr id="9" name="Picture 8">
            <a:extLst>
              <a:ext uri="{FF2B5EF4-FFF2-40B4-BE49-F238E27FC236}">
                <a16:creationId xmlns:a16="http://schemas.microsoft.com/office/drawing/2014/main" id="{6E83C5A4-80E6-E05C-19B7-CC5BCE82B808}"/>
              </a:ext>
            </a:extLst>
          </p:cNvPr>
          <p:cNvPicPr>
            <a:picLocks noChangeAspect="1"/>
          </p:cNvPicPr>
          <p:nvPr/>
        </p:nvPicPr>
        <p:blipFill>
          <a:blip r:embed="rId5"/>
          <a:stretch>
            <a:fillRect/>
          </a:stretch>
        </p:blipFill>
        <p:spPr>
          <a:xfrm>
            <a:off x="1823673" y="4482783"/>
            <a:ext cx="4114800" cy="2296827"/>
          </a:xfrm>
          <a:prstGeom prst="rect">
            <a:avLst/>
          </a:prstGeom>
        </p:spPr>
      </p:pic>
      <p:pic>
        <p:nvPicPr>
          <p:cNvPr id="4" name="Picture 3">
            <a:extLst>
              <a:ext uri="{FF2B5EF4-FFF2-40B4-BE49-F238E27FC236}">
                <a16:creationId xmlns:a16="http://schemas.microsoft.com/office/drawing/2014/main" id="{B25643EF-90F6-4540-6344-7F3154FC2CE3}"/>
              </a:ext>
            </a:extLst>
          </p:cNvPr>
          <p:cNvPicPr>
            <a:picLocks noChangeAspect="1"/>
          </p:cNvPicPr>
          <p:nvPr/>
        </p:nvPicPr>
        <p:blipFill>
          <a:blip r:embed="rId6"/>
          <a:stretch>
            <a:fillRect/>
          </a:stretch>
        </p:blipFill>
        <p:spPr>
          <a:xfrm>
            <a:off x="10422444" y="613759"/>
            <a:ext cx="1769556" cy="6092825"/>
          </a:xfrm>
          <a:prstGeom prst="rect">
            <a:avLst/>
          </a:prstGeom>
        </p:spPr>
      </p:pic>
    </p:spTree>
    <p:extLst>
      <p:ext uri="{BB962C8B-B14F-4D97-AF65-F5344CB8AC3E}">
        <p14:creationId xmlns:p14="http://schemas.microsoft.com/office/powerpoint/2010/main" val="486751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Stones balancing on a wood">
            <a:extLst>
              <a:ext uri="{FF2B5EF4-FFF2-40B4-BE49-F238E27FC236}">
                <a16:creationId xmlns:a16="http://schemas.microsoft.com/office/drawing/2014/main" id="{0B1B0749-5B48-0AA0-16D3-9C095103227B}"/>
              </a:ext>
            </a:extLst>
          </p:cNvPr>
          <p:cNvPicPr>
            <a:picLocks noChangeAspect="1"/>
          </p:cNvPicPr>
          <p:nvPr/>
        </p:nvPicPr>
        <p:blipFill>
          <a:blip r:embed="rId3">
            <a:alphaModFix amt="50000"/>
          </a:blip>
          <a:srcRect t="6639"/>
          <a:stretch/>
        </p:blipFill>
        <p:spPr>
          <a:xfrm>
            <a:off x="20" y="1"/>
            <a:ext cx="12191980" cy="6857999"/>
          </a:xfrm>
          <a:prstGeom prst="rect">
            <a:avLst/>
          </a:prstGeom>
        </p:spPr>
      </p:pic>
      <p:sp>
        <p:nvSpPr>
          <p:cNvPr id="2" name="Title 1">
            <a:extLst>
              <a:ext uri="{FF2B5EF4-FFF2-40B4-BE49-F238E27FC236}">
                <a16:creationId xmlns:a16="http://schemas.microsoft.com/office/drawing/2014/main" id="{A1A270CA-6A51-5977-D6B8-2CE44639A6DF}"/>
              </a:ext>
            </a:extLst>
          </p:cNvPr>
          <p:cNvSpPr>
            <a:spLocks noGrp="1"/>
          </p:cNvSpPr>
          <p:nvPr>
            <p:ph type="ctrTitle"/>
          </p:nvPr>
        </p:nvSpPr>
        <p:spPr>
          <a:xfrm>
            <a:off x="1524000" y="1122362"/>
            <a:ext cx="9144000" cy="2900518"/>
          </a:xfrm>
        </p:spPr>
        <p:txBody>
          <a:bodyPr>
            <a:normAutofit/>
          </a:bodyPr>
          <a:lstStyle/>
          <a:p>
            <a:r>
              <a:rPr lang="en-US">
                <a:solidFill>
                  <a:srgbClr val="FFFFFF"/>
                </a:solidFill>
              </a:rPr>
              <a:t>Life Scale Assessment</a:t>
            </a:r>
          </a:p>
        </p:txBody>
      </p:sp>
    </p:spTree>
    <p:extLst>
      <p:ext uri="{BB962C8B-B14F-4D97-AF65-F5344CB8AC3E}">
        <p14:creationId xmlns:p14="http://schemas.microsoft.com/office/powerpoint/2010/main" val="73629518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0BEAE-8D11-2754-CDAC-5795DA980B57}"/>
              </a:ext>
            </a:extLst>
          </p:cNvPr>
          <p:cNvSpPr>
            <a:spLocks noGrp="1"/>
          </p:cNvSpPr>
          <p:nvPr>
            <p:ph type="title"/>
          </p:nvPr>
        </p:nvSpPr>
        <p:spPr/>
        <p:txBody>
          <a:bodyPr/>
          <a:lstStyle/>
          <a:p>
            <a:r>
              <a:rPr lang="en-US" dirty="0"/>
              <a:t>Learning Family Needs</a:t>
            </a:r>
            <a:br>
              <a:rPr lang="en-US" dirty="0"/>
            </a:br>
            <a:endParaRPr lang="en-US" dirty="0"/>
          </a:p>
        </p:txBody>
      </p:sp>
      <p:pic>
        <p:nvPicPr>
          <p:cNvPr id="5" name="Content Placeholder 4">
            <a:extLst>
              <a:ext uri="{FF2B5EF4-FFF2-40B4-BE49-F238E27FC236}">
                <a16:creationId xmlns:a16="http://schemas.microsoft.com/office/drawing/2014/main" id="{17FFBA88-5AD2-3D62-C1F4-596DFB4637B4}"/>
              </a:ext>
            </a:extLst>
          </p:cNvPr>
          <p:cNvPicPr>
            <a:picLocks noGrp="1" noChangeAspect="1"/>
          </p:cNvPicPr>
          <p:nvPr>
            <p:ph idx="1"/>
          </p:nvPr>
        </p:nvPicPr>
        <p:blipFill>
          <a:blip r:embed="rId3"/>
          <a:stretch>
            <a:fillRect/>
          </a:stretch>
        </p:blipFill>
        <p:spPr>
          <a:xfrm>
            <a:off x="5587170" y="1447006"/>
            <a:ext cx="6604830" cy="4351338"/>
          </a:xfrm>
        </p:spPr>
      </p:pic>
      <p:pic>
        <p:nvPicPr>
          <p:cNvPr id="7" name="Picture 6">
            <a:extLst>
              <a:ext uri="{FF2B5EF4-FFF2-40B4-BE49-F238E27FC236}">
                <a16:creationId xmlns:a16="http://schemas.microsoft.com/office/drawing/2014/main" id="{D507BF63-5550-DE35-B466-5828CDD88EA7}"/>
              </a:ext>
            </a:extLst>
          </p:cNvPr>
          <p:cNvPicPr>
            <a:picLocks noChangeAspect="1"/>
          </p:cNvPicPr>
          <p:nvPr/>
        </p:nvPicPr>
        <p:blipFill>
          <a:blip r:embed="rId4"/>
          <a:stretch>
            <a:fillRect/>
          </a:stretch>
        </p:blipFill>
        <p:spPr>
          <a:xfrm>
            <a:off x="676568" y="1447006"/>
            <a:ext cx="4910602" cy="4351339"/>
          </a:xfrm>
          <a:prstGeom prst="rect">
            <a:avLst/>
          </a:prstGeom>
        </p:spPr>
      </p:pic>
    </p:spTree>
    <p:extLst>
      <p:ext uri="{BB962C8B-B14F-4D97-AF65-F5344CB8AC3E}">
        <p14:creationId xmlns:p14="http://schemas.microsoft.com/office/powerpoint/2010/main" val="4068662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0B657-02C2-77F1-A3C1-B735D625ACD3}"/>
              </a:ext>
            </a:extLst>
          </p:cNvPr>
          <p:cNvSpPr>
            <a:spLocks noGrp="1"/>
          </p:cNvSpPr>
          <p:nvPr>
            <p:ph type="title"/>
          </p:nvPr>
        </p:nvSpPr>
        <p:spPr>
          <a:xfrm>
            <a:off x="838199" y="365125"/>
            <a:ext cx="3940277" cy="2673043"/>
          </a:xfrm>
        </p:spPr>
        <p:txBody>
          <a:bodyPr>
            <a:normAutofit/>
          </a:bodyPr>
          <a:lstStyle/>
          <a:p>
            <a:r>
              <a:rPr lang="en-US" dirty="0"/>
              <a:t>Data collection and Analysis </a:t>
            </a:r>
          </a:p>
        </p:txBody>
      </p:sp>
      <p:pic>
        <p:nvPicPr>
          <p:cNvPr id="5" name="Picture 4">
            <a:extLst>
              <a:ext uri="{FF2B5EF4-FFF2-40B4-BE49-F238E27FC236}">
                <a16:creationId xmlns:a16="http://schemas.microsoft.com/office/drawing/2014/main" id="{27B36FA0-5DDD-555B-B0D2-7671F0EC21D0}"/>
              </a:ext>
            </a:extLst>
          </p:cNvPr>
          <p:cNvPicPr>
            <a:picLocks noChangeAspect="1"/>
          </p:cNvPicPr>
          <p:nvPr/>
        </p:nvPicPr>
        <p:blipFill>
          <a:blip r:embed="rId3"/>
          <a:stretch>
            <a:fillRect/>
          </a:stretch>
        </p:blipFill>
        <p:spPr>
          <a:xfrm>
            <a:off x="5152077" y="365125"/>
            <a:ext cx="7039923" cy="3313391"/>
          </a:xfrm>
          <a:prstGeom prst="rect">
            <a:avLst/>
          </a:prstGeom>
        </p:spPr>
      </p:pic>
      <p:pic>
        <p:nvPicPr>
          <p:cNvPr id="9" name="Picture 8">
            <a:extLst>
              <a:ext uri="{FF2B5EF4-FFF2-40B4-BE49-F238E27FC236}">
                <a16:creationId xmlns:a16="http://schemas.microsoft.com/office/drawing/2014/main" id="{114703BA-D685-B146-991F-04BDB8FBE02B}"/>
              </a:ext>
            </a:extLst>
          </p:cNvPr>
          <p:cNvPicPr>
            <a:picLocks noChangeAspect="1"/>
          </p:cNvPicPr>
          <p:nvPr/>
        </p:nvPicPr>
        <p:blipFill>
          <a:blip r:embed="rId4"/>
          <a:stretch>
            <a:fillRect/>
          </a:stretch>
        </p:blipFill>
        <p:spPr>
          <a:xfrm>
            <a:off x="233958" y="3635232"/>
            <a:ext cx="6538948" cy="3222768"/>
          </a:xfrm>
          <a:prstGeom prst="rect">
            <a:avLst/>
          </a:prstGeom>
        </p:spPr>
      </p:pic>
    </p:spTree>
    <p:extLst>
      <p:ext uri="{BB962C8B-B14F-4D97-AF65-F5344CB8AC3E}">
        <p14:creationId xmlns:p14="http://schemas.microsoft.com/office/powerpoint/2010/main" val="3729493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F3E6708-8F92-EE14-8FC1-1F9BD721781D}"/>
              </a:ext>
            </a:extLst>
          </p:cNvPr>
          <p:cNvSpPr>
            <a:spLocks noChangeAspect="1" noChangeArrowheads="1"/>
          </p:cNvSpPr>
          <p:nvPr/>
        </p:nvSpPr>
        <p:spPr bwMode="auto">
          <a:xfrm>
            <a:off x="5943600" y="3276600"/>
            <a:ext cx="3800168" cy="38001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E27662B6-21C3-B542-7603-76D15BC5ED7A}"/>
              </a:ext>
            </a:extLst>
          </p:cNvPr>
          <p:cNvPicPr>
            <a:picLocks noChangeAspect="1"/>
          </p:cNvPicPr>
          <p:nvPr/>
        </p:nvPicPr>
        <p:blipFill>
          <a:blip r:embed="rId3"/>
          <a:stretch>
            <a:fillRect/>
          </a:stretch>
        </p:blipFill>
        <p:spPr>
          <a:xfrm>
            <a:off x="498988" y="671083"/>
            <a:ext cx="11208774" cy="2605517"/>
          </a:xfrm>
          <a:prstGeom prst="rect">
            <a:avLst/>
          </a:prstGeom>
        </p:spPr>
      </p:pic>
      <p:pic>
        <p:nvPicPr>
          <p:cNvPr id="5" name="Picture 4">
            <a:extLst>
              <a:ext uri="{FF2B5EF4-FFF2-40B4-BE49-F238E27FC236}">
                <a16:creationId xmlns:a16="http://schemas.microsoft.com/office/drawing/2014/main" id="{3A848B39-F49B-F7D8-8314-AE7AA24E120C}"/>
              </a:ext>
            </a:extLst>
          </p:cNvPr>
          <p:cNvPicPr>
            <a:picLocks noChangeAspect="1"/>
          </p:cNvPicPr>
          <p:nvPr/>
        </p:nvPicPr>
        <p:blipFill>
          <a:blip r:embed="rId4"/>
          <a:stretch>
            <a:fillRect/>
          </a:stretch>
        </p:blipFill>
        <p:spPr>
          <a:xfrm>
            <a:off x="389212" y="3429000"/>
            <a:ext cx="5087139" cy="2509437"/>
          </a:xfrm>
          <a:prstGeom prst="rect">
            <a:avLst/>
          </a:prstGeom>
        </p:spPr>
      </p:pic>
      <p:pic>
        <p:nvPicPr>
          <p:cNvPr id="6" name="Picture 5">
            <a:extLst>
              <a:ext uri="{FF2B5EF4-FFF2-40B4-BE49-F238E27FC236}">
                <a16:creationId xmlns:a16="http://schemas.microsoft.com/office/drawing/2014/main" id="{338B79CE-0865-6761-123F-D8510348A179}"/>
              </a:ext>
            </a:extLst>
          </p:cNvPr>
          <p:cNvPicPr>
            <a:picLocks noChangeAspect="1"/>
          </p:cNvPicPr>
          <p:nvPr/>
        </p:nvPicPr>
        <p:blipFill>
          <a:blip r:embed="rId5"/>
          <a:stretch>
            <a:fillRect/>
          </a:stretch>
        </p:blipFill>
        <p:spPr>
          <a:xfrm>
            <a:off x="6103375" y="3479103"/>
            <a:ext cx="5597012" cy="2622517"/>
          </a:xfrm>
          <a:prstGeom prst="rect">
            <a:avLst/>
          </a:prstGeom>
        </p:spPr>
      </p:pic>
    </p:spTree>
    <p:extLst>
      <p:ext uri="{BB962C8B-B14F-4D97-AF65-F5344CB8AC3E}">
        <p14:creationId xmlns:p14="http://schemas.microsoft.com/office/powerpoint/2010/main" val="870900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BCE00166-9EE7-FC7B-88A7-7912AE784138}"/>
              </a:ext>
            </a:extLst>
          </p:cNvPr>
          <p:cNvPicPr>
            <a:picLocks noChangeAspect="1"/>
          </p:cNvPicPr>
          <p:nvPr/>
        </p:nvPicPr>
        <p:blipFill>
          <a:blip r:embed="rId3"/>
          <a:srcRect l="10637" r="11725" b="-1"/>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9" name="Picture 8">
            <a:extLst>
              <a:ext uri="{FF2B5EF4-FFF2-40B4-BE49-F238E27FC236}">
                <a16:creationId xmlns:a16="http://schemas.microsoft.com/office/drawing/2014/main" id="{50FC0830-E2BB-DCF2-186B-F1065CA34811}"/>
              </a:ext>
            </a:extLst>
          </p:cNvPr>
          <p:cNvPicPr>
            <a:picLocks noChangeAspect="1"/>
          </p:cNvPicPr>
          <p:nvPr/>
        </p:nvPicPr>
        <p:blipFill>
          <a:blip r:embed="rId4"/>
          <a:srcRect r="1969" b="1"/>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a:extLst>
              <a:ext uri="{FF2B5EF4-FFF2-40B4-BE49-F238E27FC236}">
                <a16:creationId xmlns:a16="http://schemas.microsoft.com/office/drawing/2014/main" id="{E5BC70B1-5AD9-53E0-CE2A-920EC62D5267}"/>
              </a:ext>
            </a:extLst>
          </p:cNvPr>
          <p:cNvPicPr>
            <a:picLocks noChangeAspect="1"/>
          </p:cNvPicPr>
          <p:nvPr/>
        </p:nvPicPr>
        <p:blipFill>
          <a:blip r:embed="rId5"/>
          <a:srcRect r="-1" b="12006"/>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C8BD8F98-1FA6-3BD8-BAA6-5FAB26BBD1BB}"/>
              </a:ext>
            </a:extLst>
          </p:cNvPr>
          <p:cNvSpPr>
            <a:spLocks noGrp="1"/>
          </p:cNvSpPr>
          <p:nvPr>
            <p:ph type="ctrTitle"/>
          </p:nvPr>
        </p:nvSpPr>
        <p:spPr>
          <a:xfrm>
            <a:off x="6343650" y="3996130"/>
            <a:ext cx="5505814" cy="1576910"/>
          </a:xfrm>
        </p:spPr>
        <p:txBody>
          <a:bodyPr vert="horz" lIns="91440" tIns="45720" rIns="91440" bIns="45720" rtlCol="0" anchor="b">
            <a:normAutofit/>
          </a:bodyPr>
          <a:lstStyle/>
          <a:p>
            <a:pPr algn="l"/>
            <a:r>
              <a:rPr lang="en-US" sz="4400" kern="1200">
                <a:latin typeface="+mj-lt"/>
                <a:ea typeface="+mj-ea"/>
                <a:cs typeface="+mj-cs"/>
              </a:rPr>
              <a:t>Pathway Plan</a:t>
            </a:r>
          </a:p>
        </p:txBody>
      </p:sp>
    </p:spTree>
    <p:extLst>
      <p:ext uri="{BB962C8B-B14F-4D97-AF65-F5344CB8AC3E}">
        <p14:creationId xmlns:p14="http://schemas.microsoft.com/office/powerpoint/2010/main" val="257261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32495F0-C5CB-4823-AE70-EED61EBAB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65B5B4B-BFC3-EBD1-985E-8CBBB0D2FD77}"/>
              </a:ext>
            </a:extLst>
          </p:cNvPr>
          <p:cNvSpPr>
            <a:spLocks noGrp="1"/>
          </p:cNvSpPr>
          <p:nvPr>
            <p:ph type="title"/>
          </p:nvPr>
        </p:nvSpPr>
        <p:spPr>
          <a:xfrm>
            <a:off x="924592" y="3644786"/>
            <a:ext cx="4846320" cy="2898648"/>
          </a:xfrm>
        </p:spPr>
        <p:txBody>
          <a:bodyPr vert="horz" lIns="91440" tIns="45720" rIns="91440" bIns="45720" rtlCol="0" anchor="b">
            <a:normAutofit/>
          </a:bodyPr>
          <a:lstStyle/>
          <a:p>
            <a:r>
              <a:rPr lang="en-US" sz="5400" dirty="0"/>
              <a:t>Presumptive Eligibility Referral</a:t>
            </a:r>
          </a:p>
        </p:txBody>
      </p:sp>
      <p:sp>
        <p:nvSpPr>
          <p:cNvPr id="21" name="Rectangle 20">
            <a:extLst>
              <a:ext uri="{FF2B5EF4-FFF2-40B4-BE49-F238E27FC236}">
                <a16:creationId xmlns:a16="http://schemas.microsoft.com/office/drawing/2014/main" id="{CB8B9C25-D80D-48EC-B83A-231219A80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82975"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27A7AFC-F660-A46D-C833-703F805063CF}"/>
              </a:ext>
            </a:extLst>
          </p:cNvPr>
          <p:cNvPicPr>
            <a:picLocks noChangeAspect="1"/>
          </p:cNvPicPr>
          <p:nvPr/>
        </p:nvPicPr>
        <p:blipFill>
          <a:blip r:embed="rId3"/>
          <a:stretch>
            <a:fillRect/>
          </a:stretch>
        </p:blipFill>
        <p:spPr>
          <a:xfrm>
            <a:off x="724341" y="805960"/>
            <a:ext cx="11095655" cy="2524260"/>
          </a:xfrm>
          <a:prstGeom prst="rect">
            <a:avLst/>
          </a:prstGeom>
        </p:spPr>
      </p:pic>
      <p:sp>
        <p:nvSpPr>
          <p:cNvPr id="23" name="Rectangle 22">
            <a:extLst>
              <a:ext uri="{FF2B5EF4-FFF2-40B4-BE49-F238E27FC236}">
                <a16:creationId xmlns:a16="http://schemas.microsoft.com/office/drawing/2014/main" id="{601CC70B-8875-45A1-8AFD-7D546E3C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97" y="4177748"/>
            <a:ext cx="4824407"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1B6621F-7502-66A4-B1BB-880D020065EA}"/>
              </a:ext>
            </a:extLst>
          </p:cNvPr>
          <p:cNvPicPr>
            <a:picLocks noChangeAspect="1"/>
          </p:cNvPicPr>
          <p:nvPr/>
        </p:nvPicPr>
        <p:blipFill>
          <a:blip r:embed="rId4"/>
          <a:stretch>
            <a:fillRect/>
          </a:stretch>
        </p:blipFill>
        <p:spPr>
          <a:xfrm>
            <a:off x="6695504" y="3423407"/>
            <a:ext cx="3832973" cy="3411346"/>
          </a:xfrm>
          <a:prstGeom prst="rect">
            <a:avLst/>
          </a:prstGeom>
        </p:spPr>
      </p:pic>
    </p:spTree>
    <p:extLst>
      <p:ext uri="{BB962C8B-B14F-4D97-AF65-F5344CB8AC3E}">
        <p14:creationId xmlns:p14="http://schemas.microsoft.com/office/powerpoint/2010/main" val="2437925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8879DE-6037-8C60-CB38-716E17B1779D}"/>
              </a:ext>
            </a:extLst>
          </p:cNvPr>
          <p:cNvPicPr>
            <a:picLocks noChangeAspect="1"/>
          </p:cNvPicPr>
          <p:nvPr/>
        </p:nvPicPr>
        <p:blipFill>
          <a:blip r:embed="rId3"/>
          <a:srcRect b="546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802D691-AFF7-8DF3-7277-2BB2B5F1016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External Referrals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973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87E93-F1FF-5B7B-1848-9E0EBFDF0486}"/>
              </a:ext>
            </a:extLst>
          </p:cNvPr>
          <p:cNvSpPr>
            <a:spLocks noGrp="1"/>
          </p:cNvSpPr>
          <p:nvPr>
            <p:ph type="title"/>
          </p:nvPr>
        </p:nvSpPr>
        <p:spPr/>
        <p:txBody>
          <a:bodyPr vert="horz" lIns="91440" tIns="45720" rIns="91440" bIns="45720" rtlCol="0" anchor="b">
            <a:normAutofit/>
          </a:bodyPr>
          <a:lstStyle/>
          <a:p>
            <a:r>
              <a:rPr lang="en-US" sz="5200" kern="1200" dirty="0">
                <a:solidFill>
                  <a:schemeClr val="tx1"/>
                </a:solidFill>
                <a:latin typeface="+mj-lt"/>
                <a:ea typeface="+mj-ea"/>
                <a:cs typeface="+mj-cs"/>
              </a:rPr>
              <a:t>Measuring Outcomes</a:t>
            </a:r>
          </a:p>
        </p:txBody>
      </p:sp>
      <p:pic>
        <p:nvPicPr>
          <p:cNvPr id="8" name="Content Placeholder 7">
            <a:extLst>
              <a:ext uri="{FF2B5EF4-FFF2-40B4-BE49-F238E27FC236}">
                <a16:creationId xmlns:a16="http://schemas.microsoft.com/office/drawing/2014/main" id="{2E961D3F-1644-8634-4789-78FD3DD80B4C}"/>
              </a:ext>
            </a:extLst>
          </p:cNvPr>
          <p:cNvPicPr>
            <a:picLocks noGrp="1" noChangeAspect="1"/>
          </p:cNvPicPr>
          <p:nvPr>
            <p:ph idx="1"/>
          </p:nvPr>
        </p:nvPicPr>
        <p:blipFill>
          <a:blip r:embed="rId3"/>
          <a:stretch>
            <a:fillRect/>
          </a:stretch>
        </p:blipFill>
        <p:spPr>
          <a:xfrm>
            <a:off x="2940730" y="1673157"/>
            <a:ext cx="6310540" cy="4783206"/>
          </a:xfrm>
        </p:spPr>
      </p:pic>
      <p:pic>
        <p:nvPicPr>
          <p:cNvPr id="7" name="Graphic 6" descr="Bullseye">
            <a:extLst>
              <a:ext uri="{FF2B5EF4-FFF2-40B4-BE49-F238E27FC236}">
                <a16:creationId xmlns:a16="http://schemas.microsoft.com/office/drawing/2014/main" id="{4847B2A3-8315-2E88-DE5C-D307F86CCA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61636" y="215900"/>
            <a:ext cx="1289051" cy="1289051"/>
          </a:xfrm>
          <a:prstGeom prst="rect">
            <a:avLst/>
          </a:prstGeom>
        </p:spPr>
      </p:pic>
    </p:spTree>
    <p:extLst>
      <p:ext uri="{BB962C8B-B14F-4D97-AF65-F5344CB8AC3E}">
        <p14:creationId xmlns:p14="http://schemas.microsoft.com/office/powerpoint/2010/main" val="3560890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1" name="Rectangle 50">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3" name="Rectangle 52">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5" name="Rectangle 54">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B80794C-0018-ED60-B558-ED6882C8E28A}"/>
              </a:ext>
            </a:extLst>
          </p:cNvPr>
          <p:cNvSpPr>
            <a:spLocks noGrp="1"/>
          </p:cNvSpPr>
          <p:nvPr>
            <p:ph type="ctrTitle"/>
          </p:nvPr>
        </p:nvSpPr>
        <p:spPr>
          <a:xfrm>
            <a:off x="1012993" y="1656130"/>
            <a:ext cx="4747280" cy="3098061"/>
          </a:xfrm>
        </p:spPr>
        <p:txBody>
          <a:bodyPr anchor="b">
            <a:normAutofit fontScale="90000"/>
          </a:bodyPr>
          <a:lstStyle/>
          <a:p>
            <a:pPr algn="l"/>
            <a:r>
              <a:rPr lang="en-US" sz="4800" dirty="0">
                <a:solidFill>
                  <a:srgbClr val="FFFFFF"/>
                </a:solidFill>
              </a:rPr>
              <a:t>Module one:</a:t>
            </a:r>
            <a:br>
              <a:rPr lang="en-US" sz="4800" dirty="0">
                <a:solidFill>
                  <a:srgbClr val="FFFFFF"/>
                </a:solidFill>
              </a:rPr>
            </a:br>
            <a:br>
              <a:rPr lang="en-US" sz="4800" dirty="0">
                <a:solidFill>
                  <a:srgbClr val="FFFFFF"/>
                </a:solidFill>
              </a:rPr>
            </a:br>
            <a:r>
              <a:rPr lang="en-US" sz="4800" dirty="0">
                <a:solidFill>
                  <a:srgbClr val="FFFFFF"/>
                </a:solidFill>
              </a:rPr>
              <a:t>Introduction to Whole Family Approach</a:t>
            </a:r>
          </a:p>
        </p:txBody>
      </p:sp>
      <p:sp>
        <p:nvSpPr>
          <p:cNvPr id="57" name="Rectangle 56">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9" name="Oval 58">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black background with white dots">
            <a:extLst>
              <a:ext uri="{FF2B5EF4-FFF2-40B4-BE49-F238E27FC236}">
                <a16:creationId xmlns:a16="http://schemas.microsoft.com/office/drawing/2014/main" id="{B0EEB4E9-9452-8949-FC0C-7D1B127C03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20559" y="2137479"/>
            <a:ext cx="3737164" cy="2597329"/>
          </a:xfrm>
          <a:prstGeom prst="rect">
            <a:avLst/>
          </a:prstGeom>
        </p:spPr>
      </p:pic>
    </p:spTree>
    <p:extLst>
      <p:ext uri="{BB962C8B-B14F-4D97-AF65-F5344CB8AC3E}">
        <p14:creationId xmlns:p14="http://schemas.microsoft.com/office/powerpoint/2010/main" val="1224841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6DA9-5012-D604-5D58-B2DE499C9F70}"/>
              </a:ext>
            </a:extLst>
          </p:cNvPr>
          <p:cNvSpPr>
            <a:spLocks noGrp="1"/>
          </p:cNvSpPr>
          <p:nvPr>
            <p:ph type="title"/>
          </p:nvPr>
        </p:nvSpPr>
        <p:spPr/>
        <p:txBody>
          <a:bodyPr/>
          <a:lstStyle/>
          <a:p>
            <a:r>
              <a:rPr lang="en-US"/>
              <a:t>Child Outcomes</a:t>
            </a:r>
          </a:p>
        </p:txBody>
      </p:sp>
      <p:pic>
        <p:nvPicPr>
          <p:cNvPr id="1026" name="Picture 2">
            <a:extLst>
              <a:ext uri="{FF2B5EF4-FFF2-40B4-BE49-F238E27FC236}">
                <a16:creationId xmlns:a16="http://schemas.microsoft.com/office/drawing/2014/main" id="{642ECD67-27B4-983B-ADCB-8BC7363C2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333500"/>
            <a:ext cx="5376863"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0457877-A03E-3FBB-1F01-77D95B50F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202" y="1575936"/>
            <a:ext cx="6617233" cy="3524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564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EEEAB34-B975-5BD6-6BFD-29ECD2CF6CC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Whole Family Tracker</a:t>
            </a:r>
          </a:p>
        </p:txBody>
      </p:sp>
      <p:pic>
        <p:nvPicPr>
          <p:cNvPr id="5" name="Picture 4">
            <a:extLst>
              <a:ext uri="{FF2B5EF4-FFF2-40B4-BE49-F238E27FC236}">
                <a16:creationId xmlns:a16="http://schemas.microsoft.com/office/drawing/2014/main" id="{75DDCCF4-75DB-B3DE-4E4B-61913138FDC1}"/>
              </a:ext>
            </a:extLst>
          </p:cNvPr>
          <p:cNvPicPr>
            <a:picLocks noChangeAspect="1"/>
          </p:cNvPicPr>
          <p:nvPr/>
        </p:nvPicPr>
        <p:blipFill>
          <a:blip r:embed="rId3"/>
          <a:stretch>
            <a:fillRect/>
          </a:stretch>
        </p:blipFill>
        <p:spPr>
          <a:xfrm>
            <a:off x="4216526" y="800328"/>
            <a:ext cx="7341490" cy="4882090"/>
          </a:xfrm>
          <a:prstGeom prst="rect">
            <a:avLst/>
          </a:prstGeom>
        </p:spPr>
      </p:pic>
    </p:spTree>
    <p:extLst>
      <p:ext uri="{BB962C8B-B14F-4D97-AF65-F5344CB8AC3E}">
        <p14:creationId xmlns:p14="http://schemas.microsoft.com/office/powerpoint/2010/main" val="1771585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3211-A1FD-5F7E-C5C3-0E96DE1669DA}"/>
              </a:ext>
            </a:extLst>
          </p:cNvPr>
          <p:cNvSpPr>
            <a:spLocks noGrp="1"/>
          </p:cNvSpPr>
          <p:nvPr>
            <p:ph type="title"/>
          </p:nvPr>
        </p:nvSpPr>
        <p:spPr>
          <a:xfrm>
            <a:off x="6823878" y="741391"/>
            <a:ext cx="4491821" cy="1616203"/>
          </a:xfrm>
        </p:spPr>
        <p:txBody>
          <a:bodyPr anchor="b">
            <a:normAutofit/>
          </a:bodyPr>
          <a:lstStyle/>
          <a:p>
            <a:r>
              <a:rPr lang="en-US" sz="3200"/>
              <a:t>Family Career Coach Role</a:t>
            </a:r>
          </a:p>
        </p:txBody>
      </p:sp>
      <p:pic>
        <p:nvPicPr>
          <p:cNvPr id="5" name="Picture 4" descr="Person holding a puzzle piece">
            <a:extLst>
              <a:ext uri="{FF2B5EF4-FFF2-40B4-BE49-F238E27FC236}">
                <a16:creationId xmlns:a16="http://schemas.microsoft.com/office/drawing/2014/main" id="{FABD9A47-6D1F-D762-18FE-EFAFE0E62996}"/>
              </a:ext>
            </a:extLst>
          </p:cNvPr>
          <p:cNvPicPr>
            <a:picLocks noChangeAspect="1"/>
          </p:cNvPicPr>
          <p:nvPr/>
        </p:nvPicPr>
        <p:blipFill>
          <a:blip r:embed="rId3"/>
          <a:srcRect l="20051" r="19726" b="-1"/>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CBE5A63-2A1D-2462-8E42-1BC7B1E36DC2}"/>
              </a:ext>
            </a:extLst>
          </p:cNvPr>
          <p:cNvSpPr>
            <a:spLocks noGrp="1"/>
          </p:cNvSpPr>
          <p:nvPr>
            <p:ph idx="1"/>
          </p:nvPr>
        </p:nvSpPr>
        <p:spPr>
          <a:xfrm>
            <a:off x="6823878" y="2533476"/>
            <a:ext cx="4491820" cy="3447832"/>
          </a:xfrm>
        </p:spPr>
        <p:txBody>
          <a:bodyPr anchor="t">
            <a:normAutofit/>
          </a:bodyPr>
          <a:lstStyle/>
          <a:p>
            <a:r>
              <a:rPr lang="en-US" sz="1900" dirty="0"/>
              <a:t>Created for targeted Career support and to connect families to workforce and education opportunities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effectLst/>
                <a:uLnTx/>
                <a:uFillTx/>
                <a:latin typeface="Aptos" panose="02110004020202020204"/>
                <a:ea typeface="+mn-ea"/>
                <a:cs typeface="+mn-cs"/>
              </a:rPr>
              <a:t>GED programs, training certificates, secondary education and job search support.</a:t>
            </a:r>
            <a:endParaRPr lang="en-US" sz="1900" dirty="0"/>
          </a:p>
          <a:p>
            <a:r>
              <a:rPr lang="en-US" sz="1900" dirty="0"/>
              <a:t>Strengthened partnership to equip career goal support.</a:t>
            </a:r>
          </a:p>
          <a:p>
            <a:r>
              <a:rPr lang="en-US" sz="1900" dirty="0"/>
              <a:t>300% increase in referrals</a:t>
            </a:r>
          </a:p>
          <a:p>
            <a:r>
              <a:rPr lang="en-US" sz="1900" dirty="0"/>
              <a:t>Improvement in outcome.</a:t>
            </a:r>
          </a:p>
          <a:p>
            <a:pPr lvl="1"/>
            <a:endParaRPr lang="en-US" sz="1900" dirty="0"/>
          </a:p>
        </p:txBody>
      </p:sp>
    </p:spTree>
    <p:extLst>
      <p:ext uri="{BB962C8B-B14F-4D97-AF65-F5344CB8AC3E}">
        <p14:creationId xmlns:p14="http://schemas.microsoft.com/office/powerpoint/2010/main" val="1889947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6302AA5-0B7E-9AF3-70C0-7B827346E489}"/>
              </a:ext>
            </a:extLst>
          </p:cNvPr>
          <p:cNvSpPr>
            <a:spLocks noGrp="1"/>
          </p:cNvSpPr>
          <p:nvPr>
            <p:ph type="title"/>
          </p:nvPr>
        </p:nvSpPr>
        <p:spPr>
          <a:xfrm>
            <a:off x="586478" y="1683756"/>
            <a:ext cx="3115265" cy="2396359"/>
          </a:xfrm>
        </p:spPr>
        <p:txBody>
          <a:bodyPr anchor="b">
            <a:normAutofit/>
          </a:bodyPr>
          <a:lstStyle/>
          <a:p>
            <a:pPr algn="r"/>
            <a:r>
              <a:rPr lang="en-US" sz="3100" dirty="0">
                <a:solidFill>
                  <a:srgbClr val="FFFFFF"/>
                </a:solidFill>
              </a:rPr>
              <a:t>Frontline Meetings: Strengthening Communication &amp; Collaboration</a:t>
            </a:r>
          </a:p>
        </p:txBody>
      </p:sp>
      <p:graphicFrame>
        <p:nvGraphicFramePr>
          <p:cNvPr id="7" name="Content Placeholder 4">
            <a:extLst>
              <a:ext uri="{FF2B5EF4-FFF2-40B4-BE49-F238E27FC236}">
                <a16:creationId xmlns:a16="http://schemas.microsoft.com/office/drawing/2014/main" id="{8C7F5188-C619-12C3-AF56-4DF24CB589CF}"/>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2706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women holding hands&#10;&#10;Description automatically generated">
            <a:extLst>
              <a:ext uri="{FF2B5EF4-FFF2-40B4-BE49-F238E27FC236}">
                <a16:creationId xmlns:a16="http://schemas.microsoft.com/office/drawing/2014/main" id="{3FCCC582-5DD8-DCDE-00DB-C8D7759267F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2414"/>
          <a:stretch/>
        </p:blipFill>
        <p:spPr>
          <a:xfrm>
            <a:off x="-3047" y="10"/>
            <a:ext cx="12191999" cy="6857990"/>
          </a:xfrm>
          <a:prstGeom prst="rect">
            <a:avLst/>
          </a:prstGeom>
        </p:spPr>
      </p:pic>
      <p:sp>
        <p:nvSpPr>
          <p:cNvPr id="2" name="Title 1">
            <a:extLst>
              <a:ext uri="{FF2B5EF4-FFF2-40B4-BE49-F238E27FC236}">
                <a16:creationId xmlns:a16="http://schemas.microsoft.com/office/drawing/2014/main" id="{62862561-BFDE-6FB2-F4D6-0DFED368221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Empowering Connections</a:t>
            </a:r>
          </a:p>
        </p:txBody>
      </p:sp>
      <p:sp>
        <p:nvSpPr>
          <p:cNvPr id="3" name="Subtitle 2">
            <a:extLst>
              <a:ext uri="{FF2B5EF4-FFF2-40B4-BE49-F238E27FC236}">
                <a16:creationId xmlns:a16="http://schemas.microsoft.com/office/drawing/2014/main" id="{ED4CE69D-C5ED-BC18-079E-A8B917EBB2B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Ongoing Support, Advisory Council, and Community Connection</a:t>
            </a:r>
          </a:p>
        </p:txBody>
      </p:sp>
      <p:sp>
        <p:nvSpPr>
          <p:cNvPr id="9" name="TextBox 8">
            <a:extLst>
              <a:ext uri="{FF2B5EF4-FFF2-40B4-BE49-F238E27FC236}">
                <a16:creationId xmlns:a16="http://schemas.microsoft.com/office/drawing/2014/main" id="{F9D3DD15-2CEC-F4A5-14D2-57E54242C571}"/>
              </a:ext>
            </a:extLst>
          </p:cNvPr>
          <p:cNvSpPr txBox="1"/>
          <p:nvPr/>
        </p:nvSpPr>
        <p:spPr>
          <a:xfrm>
            <a:off x="9578943" y="6657945"/>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internationaljournalofresearch.com/tag/women_empowermen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73450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lose up image of hands applauding">
            <a:extLst>
              <a:ext uri="{FF2B5EF4-FFF2-40B4-BE49-F238E27FC236}">
                <a16:creationId xmlns:a16="http://schemas.microsoft.com/office/drawing/2014/main" id="{1CF328E5-8978-B0F8-AB50-8455921EB063}"/>
              </a:ext>
            </a:extLst>
          </p:cNvPr>
          <p:cNvPicPr>
            <a:picLocks noChangeAspect="1"/>
          </p:cNvPicPr>
          <p:nvPr/>
        </p:nvPicPr>
        <p:blipFill>
          <a:blip r:embed="rId3"/>
          <a:srcRect t="550" b="1518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395738F-F323-81B2-F021-7988928941E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Family Voice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1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6C12D-9D24-CFEF-98B2-C4F08A05962A}"/>
              </a:ext>
            </a:extLst>
          </p:cNvPr>
          <p:cNvSpPr>
            <a:spLocks noGrp="1"/>
          </p:cNvSpPr>
          <p:nvPr>
            <p:ph type="title"/>
          </p:nvPr>
        </p:nvSpPr>
        <p:spPr/>
        <p:txBody>
          <a:bodyPr/>
          <a:lstStyle/>
          <a:p>
            <a:r>
              <a:rPr lang="en-US" dirty="0"/>
              <a:t>Family Advisory Council</a:t>
            </a:r>
          </a:p>
        </p:txBody>
      </p:sp>
      <p:pic>
        <p:nvPicPr>
          <p:cNvPr id="5" name="Picture 4">
            <a:extLst>
              <a:ext uri="{FF2B5EF4-FFF2-40B4-BE49-F238E27FC236}">
                <a16:creationId xmlns:a16="http://schemas.microsoft.com/office/drawing/2014/main" id="{B8B1F8C2-76E2-2538-155E-8D46D5B5F1B4}"/>
              </a:ext>
            </a:extLst>
          </p:cNvPr>
          <p:cNvPicPr>
            <a:picLocks noChangeAspect="1"/>
          </p:cNvPicPr>
          <p:nvPr/>
        </p:nvPicPr>
        <p:blipFill>
          <a:blip r:embed="rId3"/>
          <a:stretch>
            <a:fillRect/>
          </a:stretch>
        </p:blipFill>
        <p:spPr>
          <a:xfrm>
            <a:off x="383617" y="2039816"/>
            <a:ext cx="2468079" cy="3158305"/>
          </a:xfrm>
          <a:prstGeom prst="rect">
            <a:avLst/>
          </a:prstGeom>
        </p:spPr>
      </p:pic>
      <p:pic>
        <p:nvPicPr>
          <p:cNvPr id="7" name="Picture 6">
            <a:extLst>
              <a:ext uri="{FF2B5EF4-FFF2-40B4-BE49-F238E27FC236}">
                <a16:creationId xmlns:a16="http://schemas.microsoft.com/office/drawing/2014/main" id="{4CE6C94F-02D9-367B-E752-D4E51BCE6CCE}"/>
              </a:ext>
            </a:extLst>
          </p:cNvPr>
          <p:cNvPicPr>
            <a:picLocks noChangeAspect="1"/>
          </p:cNvPicPr>
          <p:nvPr/>
        </p:nvPicPr>
        <p:blipFill>
          <a:blip r:embed="rId4"/>
          <a:stretch>
            <a:fillRect/>
          </a:stretch>
        </p:blipFill>
        <p:spPr>
          <a:xfrm>
            <a:off x="3197724" y="1985362"/>
            <a:ext cx="2468079" cy="3212758"/>
          </a:xfrm>
          <a:prstGeom prst="rect">
            <a:avLst/>
          </a:prstGeom>
        </p:spPr>
      </p:pic>
      <p:pic>
        <p:nvPicPr>
          <p:cNvPr id="9" name="Picture 8">
            <a:extLst>
              <a:ext uri="{FF2B5EF4-FFF2-40B4-BE49-F238E27FC236}">
                <a16:creationId xmlns:a16="http://schemas.microsoft.com/office/drawing/2014/main" id="{8AF4F75A-50C5-24F4-29EA-332B57B4B25A}"/>
              </a:ext>
            </a:extLst>
          </p:cNvPr>
          <p:cNvPicPr>
            <a:picLocks noChangeAspect="1"/>
          </p:cNvPicPr>
          <p:nvPr/>
        </p:nvPicPr>
        <p:blipFill>
          <a:blip r:embed="rId5"/>
          <a:stretch>
            <a:fillRect/>
          </a:stretch>
        </p:blipFill>
        <p:spPr>
          <a:xfrm>
            <a:off x="6011831" y="1985363"/>
            <a:ext cx="2618658" cy="3212758"/>
          </a:xfrm>
          <a:prstGeom prst="rect">
            <a:avLst/>
          </a:prstGeom>
        </p:spPr>
      </p:pic>
      <p:pic>
        <p:nvPicPr>
          <p:cNvPr id="11" name="Picture 10">
            <a:extLst>
              <a:ext uri="{FF2B5EF4-FFF2-40B4-BE49-F238E27FC236}">
                <a16:creationId xmlns:a16="http://schemas.microsoft.com/office/drawing/2014/main" id="{5FFB9B16-19D9-EBFD-8007-62D914FC5ACE}"/>
              </a:ext>
            </a:extLst>
          </p:cNvPr>
          <p:cNvPicPr>
            <a:picLocks noChangeAspect="1"/>
          </p:cNvPicPr>
          <p:nvPr/>
        </p:nvPicPr>
        <p:blipFill>
          <a:blip r:embed="rId6"/>
          <a:stretch>
            <a:fillRect/>
          </a:stretch>
        </p:blipFill>
        <p:spPr>
          <a:xfrm>
            <a:off x="8976517" y="1985362"/>
            <a:ext cx="2504683" cy="3212758"/>
          </a:xfrm>
          <a:prstGeom prst="rect">
            <a:avLst/>
          </a:prstGeom>
        </p:spPr>
      </p:pic>
    </p:spTree>
    <p:extLst>
      <p:ext uri="{BB962C8B-B14F-4D97-AF65-F5344CB8AC3E}">
        <p14:creationId xmlns:p14="http://schemas.microsoft.com/office/powerpoint/2010/main" val="4034839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1C6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ED41004-372A-814E-F840-E4DE319AB8B6}"/>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February 2024</a:t>
            </a:r>
          </a:p>
        </p:txBody>
      </p:sp>
      <p:pic>
        <p:nvPicPr>
          <p:cNvPr id="5" name="Picture 4" descr="A screenshot of a computer&#10;&#10;Description automatically generated">
            <a:extLst>
              <a:ext uri="{FF2B5EF4-FFF2-40B4-BE49-F238E27FC236}">
                <a16:creationId xmlns:a16="http://schemas.microsoft.com/office/drawing/2014/main" id="{94DFDB67-845E-90B2-1DD2-13C7599F0D85}"/>
              </a:ext>
            </a:extLst>
          </p:cNvPr>
          <p:cNvPicPr>
            <a:picLocks noChangeAspect="1"/>
          </p:cNvPicPr>
          <p:nvPr/>
        </p:nvPicPr>
        <p:blipFill>
          <a:blip r:embed="rId3"/>
          <a:stretch>
            <a:fillRect/>
          </a:stretch>
        </p:blipFill>
        <p:spPr>
          <a:xfrm>
            <a:off x="4223461" y="640080"/>
            <a:ext cx="7316481" cy="5578816"/>
          </a:xfrm>
          <a:prstGeom prst="rect">
            <a:avLst/>
          </a:prstGeom>
        </p:spPr>
      </p:pic>
    </p:spTree>
    <p:extLst>
      <p:ext uri="{BB962C8B-B14F-4D97-AF65-F5344CB8AC3E}">
        <p14:creationId xmlns:p14="http://schemas.microsoft.com/office/powerpoint/2010/main" val="364490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F899A65-461A-4A16-AF5D-6A133CA0E35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dirty="0">
                <a:solidFill>
                  <a:srgbClr val="FFFFFF"/>
                </a:solidFill>
                <a:latin typeface="+mj-lt"/>
                <a:ea typeface="+mj-ea"/>
                <a:cs typeface="+mj-cs"/>
              </a:rPr>
              <a:t>Following Through</a:t>
            </a:r>
          </a:p>
        </p:txBody>
      </p:sp>
      <p:pic>
        <p:nvPicPr>
          <p:cNvPr id="5" name="Picture 4">
            <a:extLst>
              <a:ext uri="{FF2B5EF4-FFF2-40B4-BE49-F238E27FC236}">
                <a16:creationId xmlns:a16="http://schemas.microsoft.com/office/drawing/2014/main" id="{42CB9737-C492-7FC1-90B7-02B34D5F1830}"/>
              </a:ext>
            </a:extLst>
          </p:cNvPr>
          <p:cNvPicPr>
            <a:picLocks noChangeAspect="1"/>
          </p:cNvPicPr>
          <p:nvPr/>
        </p:nvPicPr>
        <p:blipFill>
          <a:blip r:embed="rId3"/>
          <a:stretch>
            <a:fillRect/>
          </a:stretch>
        </p:blipFill>
        <p:spPr>
          <a:xfrm>
            <a:off x="5585640" y="456524"/>
            <a:ext cx="4301850" cy="5568739"/>
          </a:xfrm>
          <a:prstGeom prst="rect">
            <a:avLst/>
          </a:prstGeom>
        </p:spPr>
      </p:pic>
    </p:spTree>
    <p:extLst>
      <p:ext uri="{BB962C8B-B14F-4D97-AF65-F5344CB8AC3E}">
        <p14:creationId xmlns:p14="http://schemas.microsoft.com/office/powerpoint/2010/main" val="847350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2A3F-6393-CB55-FCCA-4FBA8E9C3A7E}"/>
              </a:ext>
            </a:extLst>
          </p:cNvPr>
          <p:cNvSpPr>
            <a:spLocks noGrp="1"/>
          </p:cNvSpPr>
          <p:nvPr>
            <p:ph type="title"/>
          </p:nvPr>
        </p:nvSpPr>
        <p:spPr>
          <a:xfrm>
            <a:off x="504372" y="238729"/>
            <a:ext cx="4966855" cy="1325563"/>
          </a:xfrm>
        </p:spPr>
        <p:txBody>
          <a:bodyPr/>
          <a:lstStyle/>
          <a:p>
            <a:r>
              <a:rPr lang="en-US" dirty="0"/>
              <a:t>July: The Picnic in the Park</a:t>
            </a:r>
          </a:p>
        </p:txBody>
      </p:sp>
      <p:pic>
        <p:nvPicPr>
          <p:cNvPr id="15" name="Picture 14">
            <a:extLst>
              <a:ext uri="{FF2B5EF4-FFF2-40B4-BE49-F238E27FC236}">
                <a16:creationId xmlns:a16="http://schemas.microsoft.com/office/drawing/2014/main" id="{22BEE033-365F-4AAC-5FA2-DAFA1830420B}"/>
              </a:ext>
            </a:extLst>
          </p:cNvPr>
          <p:cNvPicPr>
            <a:picLocks noChangeAspect="1"/>
          </p:cNvPicPr>
          <p:nvPr/>
        </p:nvPicPr>
        <p:blipFill>
          <a:blip r:embed="rId3"/>
          <a:stretch>
            <a:fillRect/>
          </a:stretch>
        </p:blipFill>
        <p:spPr>
          <a:xfrm>
            <a:off x="6144662" y="365125"/>
            <a:ext cx="5556961" cy="4331271"/>
          </a:xfrm>
          <a:prstGeom prst="rect">
            <a:avLst/>
          </a:prstGeom>
        </p:spPr>
      </p:pic>
      <p:pic>
        <p:nvPicPr>
          <p:cNvPr id="17" name="Picture 16">
            <a:extLst>
              <a:ext uri="{FF2B5EF4-FFF2-40B4-BE49-F238E27FC236}">
                <a16:creationId xmlns:a16="http://schemas.microsoft.com/office/drawing/2014/main" id="{D51CCFA0-6511-B16E-288E-D0996B7E738A}"/>
              </a:ext>
            </a:extLst>
          </p:cNvPr>
          <p:cNvPicPr>
            <a:picLocks noChangeAspect="1"/>
          </p:cNvPicPr>
          <p:nvPr/>
        </p:nvPicPr>
        <p:blipFill>
          <a:blip r:embed="rId4"/>
          <a:stretch>
            <a:fillRect/>
          </a:stretch>
        </p:blipFill>
        <p:spPr>
          <a:xfrm>
            <a:off x="11363" y="1661718"/>
            <a:ext cx="1495634" cy="1448002"/>
          </a:xfrm>
          <a:prstGeom prst="rect">
            <a:avLst/>
          </a:prstGeom>
        </p:spPr>
      </p:pic>
      <p:pic>
        <p:nvPicPr>
          <p:cNvPr id="19" name="Picture 18">
            <a:extLst>
              <a:ext uri="{FF2B5EF4-FFF2-40B4-BE49-F238E27FC236}">
                <a16:creationId xmlns:a16="http://schemas.microsoft.com/office/drawing/2014/main" id="{4533DB23-8BB9-035E-FB4E-2ED2A1DF32A2}"/>
              </a:ext>
            </a:extLst>
          </p:cNvPr>
          <p:cNvPicPr>
            <a:picLocks noChangeAspect="1"/>
          </p:cNvPicPr>
          <p:nvPr/>
        </p:nvPicPr>
        <p:blipFill>
          <a:blip r:embed="rId5"/>
          <a:stretch>
            <a:fillRect/>
          </a:stretch>
        </p:blipFill>
        <p:spPr>
          <a:xfrm>
            <a:off x="1562297" y="1667796"/>
            <a:ext cx="1543073" cy="1448002"/>
          </a:xfrm>
          <a:prstGeom prst="rect">
            <a:avLst/>
          </a:prstGeom>
        </p:spPr>
      </p:pic>
      <p:pic>
        <p:nvPicPr>
          <p:cNvPr id="21" name="Picture 20">
            <a:extLst>
              <a:ext uri="{FF2B5EF4-FFF2-40B4-BE49-F238E27FC236}">
                <a16:creationId xmlns:a16="http://schemas.microsoft.com/office/drawing/2014/main" id="{B01AD27C-4E14-8A7F-4083-38B5A21E8098}"/>
              </a:ext>
            </a:extLst>
          </p:cNvPr>
          <p:cNvPicPr>
            <a:picLocks noChangeAspect="1"/>
          </p:cNvPicPr>
          <p:nvPr/>
        </p:nvPicPr>
        <p:blipFill>
          <a:blip r:embed="rId6"/>
          <a:stretch>
            <a:fillRect/>
          </a:stretch>
        </p:blipFill>
        <p:spPr>
          <a:xfrm>
            <a:off x="91796" y="3330178"/>
            <a:ext cx="2896004" cy="1200318"/>
          </a:xfrm>
          <a:prstGeom prst="rect">
            <a:avLst/>
          </a:prstGeom>
        </p:spPr>
      </p:pic>
      <p:pic>
        <p:nvPicPr>
          <p:cNvPr id="23" name="Picture 22">
            <a:extLst>
              <a:ext uri="{FF2B5EF4-FFF2-40B4-BE49-F238E27FC236}">
                <a16:creationId xmlns:a16="http://schemas.microsoft.com/office/drawing/2014/main" id="{1F9EA0C1-8BE6-6051-B99E-75753C18F115}"/>
              </a:ext>
            </a:extLst>
          </p:cNvPr>
          <p:cNvPicPr>
            <a:picLocks noChangeAspect="1"/>
          </p:cNvPicPr>
          <p:nvPr/>
        </p:nvPicPr>
        <p:blipFill>
          <a:blip r:embed="rId7"/>
          <a:stretch>
            <a:fillRect/>
          </a:stretch>
        </p:blipFill>
        <p:spPr>
          <a:xfrm>
            <a:off x="2973502" y="3171540"/>
            <a:ext cx="1693293" cy="1448002"/>
          </a:xfrm>
          <a:prstGeom prst="rect">
            <a:avLst/>
          </a:prstGeom>
        </p:spPr>
      </p:pic>
      <p:pic>
        <p:nvPicPr>
          <p:cNvPr id="25" name="Picture 24">
            <a:extLst>
              <a:ext uri="{FF2B5EF4-FFF2-40B4-BE49-F238E27FC236}">
                <a16:creationId xmlns:a16="http://schemas.microsoft.com/office/drawing/2014/main" id="{028220EC-BF20-352C-B524-42FFD7374D67}"/>
              </a:ext>
            </a:extLst>
          </p:cNvPr>
          <p:cNvPicPr>
            <a:picLocks noChangeAspect="1"/>
          </p:cNvPicPr>
          <p:nvPr/>
        </p:nvPicPr>
        <p:blipFill>
          <a:blip r:embed="rId8"/>
          <a:stretch>
            <a:fillRect/>
          </a:stretch>
        </p:blipFill>
        <p:spPr>
          <a:xfrm>
            <a:off x="91796" y="4905572"/>
            <a:ext cx="1390844" cy="1486107"/>
          </a:xfrm>
          <a:prstGeom prst="rect">
            <a:avLst/>
          </a:prstGeom>
        </p:spPr>
      </p:pic>
      <p:pic>
        <p:nvPicPr>
          <p:cNvPr id="27" name="Picture 26">
            <a:extLst>
              <a:ext uri="{FF2B5EF4-FFF2-40B4-BE49-F238E27FC236}">
                <a16:creationId xmlns:a16="http://schemas.microsoft.com/office/drawing/2014/main" id="{3687F52C-3565-400C-360C-8657868C07D5}"/>
              </a:ext>
            </a:extLst>
          </p:cNvPr>
          <p:cNvPicPr>
            <a:picLocks noChangeAspect="1"/>
          </p:cNvPicPr>
          <p:nvPr/>
        </p:nvPicPr>
        <p:blipFill>
          <a:blip r:embed="rId9"/>
          <a:stretch>
            <a:fillRect/>
          </a:stretch>
        </p:blipFill>
        <p:spPr>
          <a:xfrm>
            <a:off x="1632562" y="4905572"/>
            <a:ext cx="1589903" cy="1421740"/>
          </a:xfrm>
          <a:prstGeom prst="rect">
            <a:avLst/>
          </a:prstGeom>
        </p:spPr>
      </p:pic>
      <p:pic>
        <p:nvPicPr>
          <p:cNvPr id="29" name="Picture 28">
            <a:extLst>
              <a:ext uri="{FF2B5EF4-FFF2-40B4-BE49-F238E27FC236}">
                <a16:creationId xmlns:a16="http://schemas.microsoft.com/office/drawing/2014/main" id="{0545F233-BC89-A5A4-1497-5DF28171AD01}"/>
              </a:ext>
            </a:extLst>
          </p:cNvPr>
          <p:cNvPicPr>
            <a:picLocks noChangeAspect="1"/>
          </p:cNvPicPr>
          <p:nvPr/>
        </p:nvPicPr>
        <p:blipFill>
          <a:blip r:embed="rId10"/>
          <a:stretch>
            <a:fillRect/>
          </a:stretch>
        </p:blipFill>
        <p:spPr>
          <a:xfrm>
            <a:off x="3401649" y="4645285"/>
            <a:ext cx="1867161" cy="1619476"/>
          </a:xfrm>
          <a:prstGeom prst="rect">
            <a:avLst/>
          </a:prstGeom>
        </p:spPr>
      </p:pic>
      <p:pic>
        <p:nvPicPr>
          <p:cNvPr id="31" name="Picture 30">
            <a:extLst>
              <a:ext uri="{FF2B5EF4-FFF2-40B4-BE49-F238E27FC236}">
                <a16:creationId xmlns:a16="http://schemas.microsoft.com/office/drawing/2014/main" id="{2CA61660-76B1-78EE-2725-01BBC17F3699}"/>
              </a:ext>
            </a:extLst>
          </p:cNvPr>
          <p:cNvPicPr>
            <a:picLocks noChangeAspect="1"/>
          </p:cNvPicPr>
          <p:nvPr/>
        </p:nvPicPr>
        <p:blipFill>
          <a:blip r:embed="rId11"/>
          <a:stretch>
            <a:fillRect/>
          </a:stretch>
        </p:blipFill>
        <p:spPr>
          <a:xfrm>
            <a:off x="5268810" y="4635241"/>
            <a:ext cx="2953162" cy="1857634"/>
          </a:xfrm>
          <a:prstGeom prst="rect">
            <a:avLst/>
          </a:prstGeom>
        </p:spPr>
      </p:pic>
    </p:spTree>
    <p:extLst>
      <p:ext uri="{BB962C8B-B14F-4D97-AF65-F5344CB8AC3E}">
        <p14:creationId xmlns:p14="http://schemas.microsoft.com/office/powerpoint/2010/main" val="2002372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900DC9-424E-EE83-D654-65A0AB57E418}"/>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Objectives</a:t>
            </a:r>
          </a:p>
        </p:txBody>
      </p:sp>
      <p:sp>
        <p:nvSpPr>
          <p:cNvPr id="3" name="Content Placeholder 2">
            <a:extLst>
              <a:ext uri="{FF2B5EF4-FFF2-40B4-BE49-F238E27FC236}">
                <a16:creationId xmlns:a16="http://schemas.microsoft.com/office/drawing/2014/main" id="{F958AC9E-97A7-0EC8-3A13-1117366DE7F1}"/>
              </a:ext>
            </a:extLst>
          </p:cNvPr>
          <p:cNvSpPr>
            <a:spLocks noGrp="1"/>
          </p:cNvSpPr>
          <p:nvPr>
            <p:ph idx="1"/>
          </p:nvPr>
        </p:nvSpPr>
        <p:spPr>
          <a:xfrm>
            <a:off x="1371599" y="2318197"/>
            <a:ext cx="9724031" cy="3683358"/>
          </a:xfrm>
        </p:spPr>
        <p:txBody>
          <a:bodyPr anchor="ctr">
            <a:normAutofit/>
          </a:bodyPr>
          <a:lstStyle/>
          <a:p>
            <a:r>
              <a:rPr lang="en-US" sz="2000" dirty="0"/>
              <a:t>Understand the foundational principles of the Whole Family Approach (WFA), including its</a:t>
            </a:r>
            <a:r>
              <a:rPr lang="en-US" sz="2000" dirty="0">
                <a:latin typeface="WordVisi_MSFontService"/>
              </a:rPr>
              <a:t> history within our agency and s</a:t>
            </a:r>
            <a:r>
              <a:rPr lang="en-US" sz="2000" dirty="0"/>
              <a:t>ix key components</a:t>
            </a:r>
          </a:p>
          <a:p>
            <a:r>
              <a:rPr lang="en-US" sz="2000" dirty="0"/>
              <a:t>Articulate the benefits of Whole Family</a:t>
            </a:r>
          </a:p>
          <a:p>
            <a:r>
              <a:rPr lang="en-US" sz="2000" b="0" i="0" dirty="0">
                <a:effectLst/>
                <a:highlight>
                  <a:srgbClr val="FFFFFF"/>
                </a:highlight>
              </a:rPr>
              <a:t>Examine the long-term impact of WFA on communities through success stories</a:t>
            </a:r>
          </a:p>
          <a:p>
            <a:r>
              <a:rPr lang="en-US" sz="2000" dirty="0">
                <a:highlight>
                  <a:srgbClr val="FFFFFF"/>
                </a:highlight>
              </a:rPr>
              <a:t>Gain insight into how this approach supports family well-being and contributes to ending generational poverty.</a:t>
            </a:r>
            <a:endParaRPr lang="en-US" sz="2000" dirty="0"/>
          </a:p>
          <a:p>
            <a:endParaRPr lang="en-US" sz="2000" dirty="0"/>
          </a:p>
        </p:txBody>
      </p:sp>
    </p:spTree>
    <p:extLst>
      <p:ext uri="{BB962C8B-B14F-4D97-AF65-F5344CB8AC3E}">
        <p14:creationId xmlns:p14="http://schemas.microsoft.com/office/powerpoint/2010/main" val="530284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5173388-E75C-3094-611D-EEC7EF6AF41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Healthy Cents Workshop Series</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15B725B8-5059-385E-577E-F5D492B22B59}"/>
              </a:ext>
            </a:extLst>
          </p:cNvPr>
          <p:cNvPicPr>
            <a:picLocks noChangeAspect="1"/>
          </p:cNvPicPr>
          <p:nvPr/>
        </p:nvPicPr>
        <p:blipFill>
          <a:blip r:embed="rId3"/>
          <a:stretch>
            <a:fillRect/>
          </a:stretch>
        </p:blipFill>
        <p:spPr>
          <a:xfrm>
            <a:off x="6124697" y="640080"/>
            <a:ext cx="4273813" cy="5550408"/>
          </a:xfrm>
          <a:prstGeom prst="rect">
            <a:avLst/>
          </a:prstGeom>
        </p:spPr>
      </p:pic>
    </p:spTree>
    <p:extLst>
      <p:ext uri="{BB962C8B-B14F-4D97-AF65-F5344CB8AC3E}">
        <p14:creationId xmlns:p14="http://schemas.microsoft.com/office/powerpoint/2010/main" val="3229053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09FEE55-6061-21FD-B65E-9F61C4BE5815}"/>
              </a:ext>
            </a:extLst>
          </p:cNvPr>
          <p:cNvSpPr>
            <a:spLocks noGrp="1"/>
          </p:cNvSpPr>
          <p:nvPr>
            <p:ph type="title"/>
          </p:nvPr>
        </p:nvSpPr>
        <p:spPr>
          <a:xfrm>
            <a:off x="699715" y="288404"/>
            <a:ext cx="7170656" cy="977442"/>
          </a:xfrm>
        </p:spPr>
        <p:txBody>
          <a:bodyPr vert="horz" lIns="91440" tIns="45720" rIns="91440" bIns="45720" rtlCol="0" anchor="ctr">
            <a:normAutofit/>
          </a:bodyPr>
          <a:lstStyle/>
          <a:p>
            <a:r>
              <a:rPr lang="en-US" sz="3100" dirty="0">
                <a:solidFill>
                  <a:srgbClr val="FFFFFF"/>
                </a:solidFill>
              </a:rPr>
              <a:t>September: What motivates and How are we doing?</a:t>
            </a:r>
          </a:p>
        </p:txBody>
      </p:sp>
      <p:pic>
        <p:nvPicPr>
          <p:cNvPr id="7" name="Picture 6">
            <a:extLst>
              <a:ext uri="{FF2B5EF4-FFF2-40B4-BE49-F238E27FC236}">
                <a16:creationId xmlns:a16="http://schemas.microsoft.com/office/drawing/2014/main" id="{0FC1863C-1C3E-307F-4608-6352D7B6ED5D}"/>
              </a:ext>
            </a:extLst>
          </p:cNvPr>
          <p:cNvPicPr>
            <a:picLocks noChangeAspect="1"/>
          </p:cNvPicPr>
          <p:nvPr/>
        </p:nvPicPr>
        <p:blipFill>
          <a:blip r:embed="rId3"/>
          <a:stretch>
            <a:fillRect/>
          </a:stretch>
        </p:blipFill>
        <p:spPr>
          <a:xfrm>
            <a:off x="4154257" y="1957885"/>
            <a:ext cx="3021538" cy="4509761"/>
          </a:xfrm>
          <a:prstGeom prst="rect">
            <a:avLst/>
          </a:prstGeom>
        </p:spPr>
      </p:pic>
      <p:pic>
        <p:nvPicPr>
          <p:cNvPr id="5" name="Picture 4">
            <a:extLst>
              <a:ext uri="{FF2B5EF4-FFF2-40B4-BE49-F238E27FC236}">
                <a16:creationId xmlns:a16="http://schemas.microsoft.com/office/drawing/2014/main" id="{E1C5EE92-F5CA-A86F-7111-530567AA34CF}"/>
              </a:ext>
            </a:extLst>
          </p:cNvPr>
          <p:cNvPicPr>
            <a:picLocks noChangeAspect="1"/>
          </p:cNvPicPr>
          <p:nvPr/>
        </p:nvPicPr>
        <p:blipFill>
          <a:blip r:embed="rId4"/>
          <a:stretch>
            <a:fillRect/>
          </a:stretch>
        </p:blipFill>
        <p:spPr>
          <a:xfrm>
            <a:off x="503324" y="1957885"/>
            <a:ext cx="3021538" cy="4509761"/>
          </a:xfrm>
          <a:prstGeom prst="rect">
            <a:avLst/>
          </a:prstGeom>
        </p:spPr>
      </p:pic>
      <p:pic>
        <p:nvPicPr>
          <p:cNvPr id="9" name="Picture 8">
            <a:extLst>
              <a:ext uri="{FF2B5EF4-FFF2-40B4-BE49-F238E27FC236}">
                <a16:creationId xmlns:a16="http://schemas.microsoft.com/office/drawing/2014/main" id="{939B5C77-F32C-6BBC-06CC-0C6254CEDD8B}"/>
              </a:ext>
            </a:extLst>
          </p:cNvPr>
          <p:cNvPicPr>
            <a:picLocks noChangeAspect="1"/>
          </p:cNvPicPr>
          <p:nvPr/>
        </p:nvPicPr>
        <p:blipFill>
          <a:blip r:embed="rId5"/>
          <a:stretch>
            <a:fillRect/>
          </a:stretch>
        </p:blipFill>
        <p:spPr>
          <a:xfrm>
            <a:off x="7805190" y="3124080"/>
            <a:ext cx="3703063" cy="2184807"/>
          </a:xfrm>
          <a:prstGeom prst="rect">
            <a:avLst/>
          </a:prstGeom>
        </p:spPr>
      </p:pic>
    </p:spTree>
    <p:extLst>
      <p:ext uri="{BB962C8B-B14F-4D97-AF65-F5344CB8AC3E}">
        <p14:creationId xmlns:p14="http://schemas.microsoft.com/office/powerpoint/2010/main" val="2280375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15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38DEAE7-C3CB-C493-1D43-CE37DB2BA10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Canning Workshop</a:t>
            </a:r>
          </a:p>
        </p:txBody>
      </p:sp>
      <p:pic>
        <p:nvPicPr>
          <p:cNvPr id="5" name="Picture 4">
            <a:extLst>
              <a:ext uri="{FF2B5EF4-FFF2-40B4-BE49-F238E27FC236}">
                <a16:creationId xmlns:a16="http://schemas.microsoft.com/office/drawing/2014/main" id="{9629E414-5EBE-AFA4-6BE2-0C199825F504}"/>
              </a:ext>
            </a:extLst>
          </p:cNvPr>
          <p:cNvPicPr>
            <a:picLocks noChangeAspect="1"/>
          </p:cNvPicPr>
          <p:nvPr/>
        </p:nvPicPr>
        <p:blipFill>
          <a:blip r:embed="rId3"/>
          <a:stretch>
            <a:fillRect/>
          </a:stretch>
        </p:blipFill>
        <p:spPr>
          <a:xfrm>
            <a:off x="5092623" y="169973"/>
            <a:ext cx="4839653" cy="6518053"/>
          </a:xfrm>
          <a:prstGeom prst="rect">
            <a:avLst/>
          </a:prstGeom>
        </p:spPr>
      </p:pic>
    </p:spTree>
    <p:extLst>
      <p:ext uri="{BB962C8B-B14F-4D97-AF65-F5344CB8AC3E}">
        <p14:creationId xmlns:p14="http://schemas.microsoft.com/office/powerpoint/2010/main" val="1311311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E0115B8-BA71-7E93-0CFA-BAC2710CEBB4}"/>
              </a:ext>
            </a:extLst>
          </p:cNvPr>
          <p:cNvSpPr>
            <a:spLocks noGrp="1"/>
          </p:cNvSpPr>
          <p:nvPr>
            <p:ph type="title"/>
          </p:nvPr>
        </p:nvSpPr>
        <p:spPr>
          <a:xfrm>
            <a:off x="1069788" y="2654490"/>
            <a:ext cx="4567686" cy="3220382"/>
          </a:xfrm>
        </p:spPr>
        <p:txBody>
          <a:bodyPr vert="horz" lIns="91440" tIns="45720" rIns="91440" bIns="45720" rtlCol="0" anchor="t">
            <a:normAutofit/>
          </a:bodyPr>
          <a:lstStyle/>
          <a:p>
            <a:pPr algn="r"/>
            <a:r>
              <a:rPr lang="en-US" sz="4800">
                <a:solidFill>
                  <a:srgbClr val="FFFFFF"/>
                </a:solidFill>
              </a:rPr>
              <a:t>Budgeting 101</a:t>
            </a:r>
          </a:p>
        </p:txBody>
      </p:sp>
      <p:pic>
        <p:nvPicPr>
          <p:cNvPr id="5" name="Picture 4">
            <a:extLst>
              <a:ext uri="{FF2B5EF4-FFF2-40B4-BE49-F238E27FC236}">
                <a16:creationId xmlns:a16="http://schemas.microsoft.com/office/drawing/2014/main" id="{6929ED81-FD4D-7553-23B0-BEA19ED7171D}"/>
              </a:ext>
            </a:extLst>
          </p:cNvPr>
          <p:cNvPicPr>
            <a:picLocks noChangeAspect="1"/>
          </p:cNvPicPr>
          <p:nvPr/>
        </p:nvPicPr>
        <p:blipFill>
          <a:blip r:embed="rId3"/>
          <a:srcRect r="-3" b="9380"/>
          <a:stretch/>
        </p:blipFill>
        <p:spPr>
          <a:xfrm>
            <a:off x="6553199" y="457200"/>
            <a:ext cx="5181602" cy="5943600"/>
          </a:xfrm>
          <a:prstGeom prst="rect">
            <a:avLst/>
          </a:prstGeom>
        </p:spPr>
      </p:pic>
    </p:spTree>
    <p:extLst>
      <p:ext uri="{BB962C8B-B14F-4D97-AF65-F5344CB8AC3E}">
        <p14:creationId xmlns:p14="http://schemas.microsoft.com/office/powerpoint/2010/main" val="28973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9E8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48FE4F4-0C4C-DE78-2528-96E48E4156E6}"/>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Self- Care Workshop</a:t>
            </a:r>
          </a:p>
        </p:txBody>
      </p:sp>
      <p:pic>
        <p:nvPicPr>
          <p:cNvPr id="5" name="Picture 4" descr="A poster for a workshop&#10;&#10;Description automatically generated">
            <a:extLst>
              <a:ext uri="{FF2B5EF4-FFF2-40B4-BE49-F238E27FC236}">
                <a16:creationId xmlns:a16="http://schemas.microsoft.com/office/drawing/2014/main" id="{3DEE996F-321E-62CB-794C-224F6909ACCB}"/>
              </a:ext>
            </a:extLst>
          </p:cNvPr>
          <p:cNvPicPr>
            <a:picLocks noChangeAspect="1"/>
          </p:cNvPicPr>
          <p:nvPr/>
        </p:nvPicPr>
        <p:blipFill>
          <a:blip r:embed="rId3"/>
          <a:stretch>
            <a:fillRect/>
          </a:stretch>
        </p:blipFill>
        <p:spPr>
          <a:xfrm>
            <a:off x="5664122" y="640080"/>
            <a:ext cx="4435158" cy="5578816"/>
          </a:xfrm>
          <a:prstGeom prst="rect">
            <a:avLst/>
          </a:prstGeom>
        </p:spPr>
      </p:pic>
    </p:spTree>
    <p:extLst>
      <p:ext uri="{BB962C8B-B14F-4D97-AF65-F5344CB8AC3E}">
        <p14:creationId xmlns:p14="http://schemas.microsoft.com/office/powerpoint/2010/main" val="479172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60944"/>
            <a:ext cx="8115285"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314FB8-8CA6-C68F-376D-823022528AD7}"/>
              </a:ext>
            </a:extLst>
          </p:cNvPr>
          <p:cNvSpPr>
            <a:spLocks noGrp="1"/>
          </p:cNvSpPr>
          <p:nvPr>
            <p:ph type="title"/>
          </p:nvPr>
        </p:nvSpPr>
        <p:spPr>
          <a:xfrm>
            <a:off x="623994" y="5142029"/>
            <a:ext cx="6867289" cy="1115412"/>
          </a:xfrm>
        </p:spPr>
        <p:txBody>
          <a:bodyPr vert="horz" lIns="91440" tIns="45720" rIns="91440" bIns="45720" rtlCol="0" anchor="b">
            <a:normAutofit/>
          </a:bodyPr>
          <a:lstStyle/>
          <a:p>
            <a:r>
              <a:rPr lang="en-US" sz="3700" b="1" kern="1200" dirty="0">
                <a:ln w="9525">
                  <a:solidFill>
                    <a:schemeClr val="bg1"/>
                  </a:solidFill>
                  <a:prstDash val="solid"/>
                </a:ln>
                <a:solidFill>
                  <a:srgbClr val="FFFFFF"/>
                </a:solidFill>
                <a:effectLst>
                  <a:outerShdw blurRad="12700" dist="38100" dir="2700000" algn="tl" rotWithShape="0">
                    <a:schemeClr val="accent5">
                      <a:lumMod val="60000"/>
                      <a:lumOff val="40000"/>
                    </a:schemeClr>
                  </a:outerShdw>
                </a:effectLst>
                <a:latin typeface="+mj-lt"/>
                <a:ea typeface="+mj-ea"/>
                <a:cs typeface="+mj-cs"/>
              </a:rPr>
              <a:t>November: Family Success Throughout the Year</a:t>
            </a:r>
          </a:p>
        </p:txBody>
      </p:sp>
      <p:sp>
        <p:nvSpPr>
          <p:cNvPr id="5" name="TextBox 4">
            <a:extLst>
              <a:ext uri="{FF2B5EF4-FFF2-40B4-BE49-F238E27FC236}">
                <a16:creationId xmlns:a16="http://schemas.microsoft.com/office/drawing/2014/main" id="{975C4511-18F8-E92A-C603-F12A935AB50F}"/>
              </a:ext>
            </a:extLst>
          </p:cNvPr>
          <p:cNvSpPr txBox="1"/>
          <p:nvPr/>
        </p:nvSpPr>
        <p:spPr>
          <a:xfrm>
            <a:off x="5365411" y="3488409"/>
            <a:ext cx="6867289" cy="542471"/>
          </a:xfrm>
          <a:prstGeom prst="rect">
            <a:avLst/>
          </a:prstGeom>
        </p:spPr>
        <p:txBody>
          <a:bodyPr vert="horz" lIns="91440" tIns="45720" rIns="91440" bIns="45720" rtlCol="0">
            <a:normAutofit/>
          </a:bodyPr>
          <a:lstStyle/>
          <a:p>
            <a:pPr marR="0" lvl="0" fontAlgn="auto">
              <a:lnSpc>
                <a:spcPct val="90000"/>
              </a:lnSpc>
              <a:spcBef>
                <a:spcPts val="1000"/>
              </a:spcBef>
              <a:spcAft>
                <a:spcPts val="0"/>
              </a:spcAft>
              <a:buClrTx/>
              <a:buSzTx/>
              <a:tabLst/>
              <a:defRPr/>
            </a:pPr>
            <a:r>
              <a:rPr kumimoji="0" lang="en-US" sz="2000" b="0" i="0" u="none" strike="noStrike" kern="1200" cap="none" spc="0" normalizeH="0" baseline="0" noProof="0" dirty="0">
                <a:ln>
                  <a:noFill/>
                </a:ln>
                <a:effectLst/>
                <a:uLnTx/>
                <a:uFillTx/>
                <a:latin typeface="+mn-lt"/>
                <a:ea typeface="+mn-ea"/>
                <a:cs typeface="+mn-cs"/>
              </a:rPr>
              <a:t>“It has brought us closer together.” –Bittinger Family</a:t>
            </a:r>
          </a:p>
        </p:txBody>
      </p:sp>
      <p:sp>
        <p:nvSpPr>
          <p:cNvPr id="7" name="TextBox 6">
            <a:extLst>
              <a:ext uri="{FF2B5EF4-FFF2-40B4-BE49-F238E27FC236}">
                <a16:creationId xmlns:a16="http://schemas.microsoft.com/office/drawing/2014/main" id="{38A9EB37-6015-6D09-2F04-44D7E7BF24DB}"/>
              </a:ext>
            </a:extLst>
          </p:cNvPr>
          <p:cNvSpPr txBox="1"/>
          <p:nvPr/>
        </p:nvSpPr>
        <p:spPr>
          <a:xfrm>
            <a:off x="6139328" y="974035"/>
            <a:ext cx="6093372" cy="1754326"/>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srgbClr val="616161"/>
                </a:solidFill>
                <a:effectLst/>
                <a:uLnTx/>
                <a:uFillTx/>
                <a:latin typeface="Lucida Fax" panose="02060602050505020204" pitchFamily="18" charset="0"/>
                <a:ea typeface="+mn-ea"/>
                <a:cs typeface="+mn-cs"/>
              </a:rPr>
              <a:t>“We hope to continue to support our child and their development, while growing as a family. Some of our biggest goals include financial planning and paying off debts, so this program has provided great strategies and support to help us think about those goals.” – Donahue Family</a:t>
            </a:r>
            <a:endParaRPr kumimoji="0" lang="en-US" b="0" i="0" u="none" strike="noStrike" kern="1200" cap="none" spc="0" normalizeH="0" baseline="0" noProof="0" dirty="0">
              <a:ln>
                <a:noFill/>
              </a:ln>
              <a:solidFill>
                <a:prstClr val="black"/>
              </a:solidFill>
              <a:effectLst/>
              <a:uLnTx/>
              <a:uFillTx/>
              <a:latin typeface="Lucida Fax" panose="02060602050505020204" pitchFamily="18" charset="0"/>
              <a:ea typeface="+mn-ea"/>
              <a:cs typeface="+mn-cs"/>
            </a:endParaRPr>
          </a:p>
        </p:txBody>
      </p:sp>
      <p:sp>
        <p:nvSpPr>
          <p:cNvPr id="9" name="TextBox 8">
            <a:extLst>
              <a:ext uri="{FF2B5EF4-FFF2-40B4-BE49-F238E27FC236}">
                <a16:creationId xmlns:a16="http://schemas.microsoft.com/office/drawing/2014/main" id="{2DA2939F-CCD7-6115-5FF2-E32B9C76600E}"/>
              </a:ext>
            </a:extLst>
          </p:cNvPr>
          <p:cNvSpPr txBox="1"/>
          <p:nvPr/>
        </p:nvSpPr>
        <p:spPr>
          <a:xfrm>
            <a:off x="453258" y="698614"/>
            <a:ext cx="6093372" cy="646331"/>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srgbClr val="616161"/>
                </a:solidFill>
                <a:effectLst/>
                <a:uLnTx/>
                <a:uFillTx/>
                <a:latin typeface="SimSun" panose="02010600030101010101" pitchFamily="2" charset="-122"/>
                <a:ea typeface="SimSun" panose="02010600030101010101" pitchFamily="2" charset="-122"/>
                <a:cs typeface="+mn-cs"/>
              </a:rPr>
              <a:t>“It has helped our family engage with the community.” – Johnston/Hall Family</a:t>
            </a:r>
            <a:endParaRPr kumimoji="0" lang="en-US"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endParaRPr>
          </a:p>
        </p:txBody>
      </p:sp>
      <p:sp>
        <p:nvSpPr>
          <p:cNvPr id="11" name="TextBox 10">
            <a:extLst>
              <a:ext uri="{FF2B5EF4-FFF2-40B4-BE49-F238E27FC236}">
                <a16:creationId xmlns:a16="http://schemas.microsoft.com/office/drawing/2014/main" id="{35D9D88F-9CF9-5187-C00D-DC1D0F5FD6BF}"/>
              </a:ext>
            </a:extLst>
          </p:cNvPr>
          <p:cNvSpPr txBox="1"/>
          <p:nvPr/>
        </p:nvSpPr>
        <p:spPr>
          <a:xfrm>
            <a:off x="22978" y="2426465"/>
            <a:ext cx="6093372" cy="923330"/>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srgbClr val="616161"/>
                </a:solidFill>
                <a:effectLst/>
                <a:uLnTx/>
                <a:uFillTx/>
                <a:latin typeface="Trade Gothic Next Heavy" panose="020F0502020204030204" pitchFamily="34" charset="0"/>
                <a:ea typeface="+mn-ea"/>
                <a:cs typeface="+mn-cs"/>
              </a:rPr>
              <a:t>Assisted in getting bills caught up and learning more and more on how to </a:t>
            </a:r>
            <a:r>
              <a:rPr kumimoji="0" lang="en-US" b="0" i="0" u="none" strike="noStrike" kern="1200" cap="none" spc="0" normalizeH="0" baseline="0" noProof="0" dirty="0" err="1">
                <a:ln>
                  <a:noFill/>
                </a:ln>
                <a:solidFill>
                  <a:srgbClr val="616161"/>
                </a:solidFill>
                <a:effectLst/>
                <a:uLnTx/>
                <a:uFillTx/>
                <a:latin typeface="Trade Gothic Next Heavy" panose="020F0502020204030204" pitchFamily="34" charset="0"/>
                <a:ea typeface="+mn-ea"/>
                <a:cs typeface="+mn-cs"/>
              </a:rPr>
              <a:t>empow</a:t>
            </a:r>
            <a:r>
              <a:rPr lang="en-US" dirty="0">
                <a:solidFill>
                  <a:srgbClr val="616161"/>
                </a:solidFill>
                <a:latin typeface="Trade Gothic Next Heavy" panose="020F0502020204030204" pitchFamily="34" charset="0"/>
              </a:rPr>
              <a:t>er</a:t>
            </a:r>
            <a:r>
              <a:rPr kumimoji="0" lang="en-US" b="0" i="0" u="none" strike="noStrike" kern="1200" cap="none" spc="0" normalizeH="0" baseline="0" noProof="0" dirty="0">
                <a:ln>
                  <a:noFill/>
                </a:ln>
                <a:solidFill>
                  <a:srgbClr val="616161"/>
                </a:solidFill>
                <a:effectLst/>
                <a:uLnTx/>
                <a:uFillTx/>
                <a:latin typeface="Trade Gothic Next Heavy" panose="020F0502020204030204" pitchFamily="34" charset="0"/>
                <a:ea typeface="+mn-ea"/>
                <a:cs typeface="+mn-cs"/>
              </a:rPr>
              <a:t> themselves financially – Baker Family</a:t>
            </a:r>
            <a:endParaRPr kumimoji="0" lang="en-US" b="0" i="0" u="none" strike="noStrike" kern="1200" cap="none" spc="0" normalizeH="0" baseline="0" noProof="0" dirty="0">
              <a:ln>
                <a:noFill/>
              </a:ln>
              <a:solidFill>
                <a:prstClr val="black"/>
              </a:solidFill>
              <a:effectLst/>
              <a:uLnTx/>
              <a:uFillTx/>
              <a:latin typeface="Trade Gothic Next Heavy" panose="020F0502020204030204" pitchFamily="34" charset="0"/>
              <a:ea typeface="+mn-ea"/>
              <a:cs typeface="+mn-cs"/>
            </a:endParaRPr>
          </a:p>
        </p:txBody>
      </p:sp>
    </p:spTree>
    <p:extLst>
      <p:ext uri="{BB962C8B-B14F-4D97-AF65-F5344CB8AC3E}">
        <p14:creationId xmlns:p14="http://schemas.microsoft.com/office/powerpoint/2010/main" val="1670446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671D0D8-6EC3-0C74-8290-5896995592C3}"/>
              </a:ext>
            </a:extLst>
          </p:cNvPr>
          <p:cNvSpPr>
            <a:spLocks noGrp="1"/>
          </p:cNvSpPr>
          <p:nvPr>
            <p:ph type="title"/>
          </p:nvPr>
        </p:nvSpPr>
        <p:spPr>
          <a:xfrm>
            <a:off x="838200" y="365125"/>
            <a:ext cx="10515600" cy="1325563"/>
          </a:xfrm>
        </p:spPr>
        <p:txBody>
          <a:bodyPr>
            <a:normAutofit/>
          </a:bodyPr>
          <a:lstStyle/>
          <a:p>
            <a:r>
              <a:rPr lang="en-US" sz="4200" dirty="0"/>
              <a:t>How to communicate workshops, Council meetings and events</a:t>
            </a:r>
          </a:p>
        </p:txBody>
      </p:sp>
      <p:sp>
        <p:nvSpPr>
          <p:cNvPr id="3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2" name="Content Placeholder 2">
            <a:extLst>
              <a:ext uri="{FF2B5EF4-FFF2-40B4-BE49-F238E27FC236}">
                <a16:creationId xmlns:a16="http://schemas.microsoft.com/office/drawing/2014/main" id="{9DFCA95F-4B83-E277-5AD1-C05372AA843A}"/>
              </a:ext>
            </a:extLst>
          </p:cNvPr>
          <p:cNvGraphicFramePr>
            <a:graphicFrameLocks noGrp="1"/>
          </p:cNvGraphicFramePr>
          <p:nvPr>
            <p:ph idx="1"/>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8065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6D5BF2E-AC33-D244-BF3E-03CB69DCF731}"/>
              </a:ext>
            </a:extLst>
          </p:cNvPr>
          <p:cNvSpPr>
            <a:spLocks noGrp="1"/>
          </p:cNvSpPr>
          <p:nvPr>
            <p:ph type="title"/>
          </p:nvPr>
        </p:nvSpPr>
        <p:spPr>
          <a:xfrm>
            <a:off x="761800" y="762001"/>
            <a:ext cx="5334197" cy="1708242"/>
          </a:xfrm>
        </p:spPr>
        <p:txBody>
          <a:bodyPr anchor="ctr">
            <a:normAutofit/>
          </a:bodyPr>
          <a:lstStyle/>
          <a:p>
            <a:r>
              <a:rPr lang="en-US" sz="4000" dirty="0"/>
              <a:t>What we have tried What works, What didn’t work.</a:t>
            </a:r>
          </a:p>
        </p:txBody>
      </p:sp>
      <p:sp>
        <p:nvSpPr>
          <p:cNvPr id="3" name="Content Placeholder 2">
            <a:extLst>
              <a:ext uri="{FF2B5EF4-FFF2-40B4-BE49-F238E27FC236}">
                <a16:creationId xmlns:a16="http://schemas.microsoft.com/office/drawing/2014/main" id="{B0E0E3D5-FE3E-7FCC-4E53-913E68D453E5}"/>
              </a:ext>
            </a:extLst>
          </p:cNvPr>
          <p:cNvSpPr>
            <a:spLocks noGrp="1"/>
          </p:cNvSpPr>
          <p:nvPr>
            <p:ph idx="1"/>
          </p:nvPr>
        </p:nvSpPr>
        <p:spPr>
          <a:xfrm>
            <a:off x="761800" y="2470244"/>
            <a:ext cx="5334197" cy="3769835"/>
          </a:xfrm>
        </p:spPr>
        <p:txBody>
          <a:bodyPr anchor="ctr">
            <a:normAutofit/>
          </a:bodyPr>
          <a:lstStyle/>
          <a:p>
            <a:r>
              <a:rPr lang="en-US" sz="2000"/>
              <a:t>Time of year</a:t>
            </a:r>
          </a:p>
          <a:p>
            <a:r>
              <a:rPr lang="en-US" sz="2000"/>
              <a:t>Childcare options</a:t>
            </a:r>
          </a:p>
          <a:p>
            <a:r>
              <a:rPr lang="en-US" sz="2000"/>
              <a:t>Incentive options</a:t>
            </a:r>
          </a:p>
        </p:txBody>
      </p:sp>
      <p:pic>
        <p:nvPicPr>
          <p:cNvPr id="5" name="Picture 4" descr="Sticky notes with question marks">
            <a:extLst>
              <a:ext uri="{FF2B5EF4-FFF2-40B4-BE49-F238E27FC236}">
                <a16:creationId xmlns:a16="http://schemas.microsoft.com/office/drawing/2014/main" id="{F5B2DF23-0A56-5278-E53A-80BC4F2716B8}"/>
              </a:ext>
            </a:extLst>
          </p:cNvPr>
          <p:cNvPicPr>
            <a:picLocks noChangeAspect="1"/>
          </p:cNvPicPr>
          <p:nvPr/>
        </p:nvPicPr>
        <p:blipFill>
          <a:blip r:embed="rId3"/>
          <a:srcRect l="25303" r="2286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761146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4D4112-936D-0A1C-0C54-C38F875E717D}"/>
              </a:ext>
            </a:extLst>
          </p:cNvPr>
          <p:cNvPicPr>
            <a:picLocks noChangeAspect="1"/>
          </p:cNvPicPr>
          <p:nvPr/>
        </p:nvPicPr>
        <p:blipFill>
          <a:blip r:embed="rId3">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BD91E168-F063-E959-B9F2-51F474895B5E}"/>
              </a:ext>
            </a:extLst>
          </p:cNvPr>
          <p:cNvSpPr>
            <a:spLocks noGrp="1"/>
          </p:cNvSpPr>
          <p:nvPr>
            <p:ph type="title"/>
          </p:nvPr>
        </p:nvSpPr>
        <p:spPr>
          <a:xfrm>
            <a:off x="838200" y="365125"/>
            <a:ext cx="10515600" cy="1325563"/>
          </a:xfrm>
        </p:spPr>
        <p:txBody>
          <a:bodyPr>
            <a:normAutofit/>
          </a:bodyPr>
          <a:lstStyle/>
          <a:p>
            <a:r>
              <a:rPr lang="en-US">
                <a:solidFill>
                  <a:srgbClr val="FFFFFF"/>
                </a:solidFill>
              </a:rPr>
              <a:t>Community Partners: The Key to filling in the Gaps</a:t>
            </a:r>
          </a:p>
        </p:txBody>
      </p:sp>
      <p:sp>
        <p:nvSpPr>
          <p:cNvPr id="3" name="Content Placeholder 2">
            <a:extLst>
              <a:ext uri="{FF2B5EF4-FFF2-40B4-BE49-F238E27FC236}">
                <a16:creationId xmlns:a16="http://schemas.microsoft.com/office/drawing/2014/main" id="{0DE902DB-EEE5-5A76-C0CD-D4AFC2F80C29}"/>
              </a:ext>
            </a:extLst>
          </p:cNvPr>
          <p:cNvSpPr>
            <a:spLocks noGrp="1"/>
          </p:cNvSpPr>
          <p:nvPr>
            <p:ph idx="1"/>
          </p:nvPr>
        </p:nvSpPr>
        <p:spPr>
          <a:xfrm>
            <a:off x="838200" y="1825625"/>
            <a:ext cx="10515600" cy="4351338"/>
          </a:xfrm>
        </p:spPr>
        <p:txBody>
          <a:bodyPr>
            <a:normAutofit lnSpcReduction="10000"/>
          </a:bodyPr>
          <a:lstStyle/>
          <a:p>
            <a:r>
              <a:rPr lang="en-US" sz="2000" dirty="0">
                <a:solidFill>
                  <a:srgbClr val="FFFFFF"/>
                </a:solidFill>
              </a:rPr>
              <a:t>Garrett Cooperative Ministry- Provides short- term financial assistance on behalf of families to prevent crisis situations.</a:t>
            </a:r>
          </a:p>
          <a:p>
            <a:r>
              <a:rPr lang="en-US" sz="2000" dirty="0">
                <a:solidFill>
                  <a:srgbClr val="FFFFFF"/>
                </a:solidFill>
              </a:rPr>
              <a:t>Christian Crossing Thrift Store- Provides low to no cost items such as clothing, furniture, and home goods</a:t>
            </a:r>
          </a:p>
          <a:p>
            <a:r>
              <a:rPr lang="en-US" sz="2000" dirty="0">
                <a:solidFill>
                  <a:srgbClr val="FFFFFF"/>
                </a:solidFill>
              </a:rPr>
              <a:t>Dove Center – Safety, advocacy and counseling to individuals facing Domestic Violence or Sexual Assault</a:t>
            </a:r>
          </a:p>
          <a:p>
            <a:r>
              <a:rPr lang="en-US" sz="2000" dirty="0">
                <a:solidFill>
                  <a:srgbClr val="FFFFFF"/>
                </a:solidFill>
              </a:rPr>
              <a:t>Garrett College – Vocational Training and Postsecondary education</a:t>
            </a:r>
          </a:p>
          <a:p>
            <a:r>
              <a:rPr lang="en-US" sz="2000" dirty="0">
                <a:solidFill>
                  <a:srgbClr val="FFFFFF"/>
                </a:solidFill>
              </a:rPr>
              <a:t>Western Md Consortium – </a:t>
            </a:r>
            <a:r>
              <a:rPr lang="en-US" sz="2000" b="0" i="0" dirty="0">
                <a:solidFill>
                  <a:srgbClr val="FFFFFF"/>
                </a:solidFill>
                <a:effectLst/>
                <a:latin typeface="ivypresto-display"/>
              </a:rPr>
              <a:t> Education and Job Training Services to Support the Workforce Development of Western Maryland.</a:t>
            </a:r>
            <a:endParaRPr lang="en-US" sz="2000" dirty="0">
              <a:solidFill>
                <a:srgbClr val="FFFFFF"/>
              </a:solidFill>
            </a:endParaRPr>
          </a:p>
          <a:p>
            <a:r>
              <a:rPr lang="en-US" sz="2000" dirty="0">
                <a:solidFill>
                  <a:srgbClr val="FFFFFF"/>
                </a:solidFill>
              </a:rPr>
              <a:t>GC Board of Education- Collaborative partnership for early childhood education.</a:t>
            </a:r>
          </a:p>
          <a:p>
            <a:r>
              <a:rPr lang="en-US" sz="2000" dirty="0">
                <a:solidFill>
                  <a:srgbClr val="FFFFFF"/>
                </a:solidFill>
              </a:rPr>
              <a:t>GC Department of Social Services – Public assistance resources that offer financial aid, food assistance, housing support, and other essential services </a:t>
            </a:r>
          </a:p>
          <a:p>
            <a:r>
              <a:rPr lang="en-US" sz="2000" dirty="0">
                <a:solidFill>
                  <a:srgbClr val="FFFFFF"/>
                </a:solidFill>
              </a:rPr>
              <a:t>GC Health Department- Promotes and provides community health services </a:t>
            </a:r>
          </a:p>
          <a:p>
            <a:endParaRPr lang="en-US" sz="1100" dirty="0">
              <a:solidFill>
                <a:srgbClr val="FFFFFF"/>
              </a:solidFill>
            </a:endParaRPr>
          </a:p>
          <a:p>
            <a:pPr lvl="1"/>
            <a:endParaRPr lang="en-US" sz="1100" dirty="0">
              <a:solidFill>
                <a:srgbClr val="FFFFFF"/>
              </a:solidFill>
            </a:endParaRPr>
          </a:p>
        </p:txBody>
      </p:sp>
    </p:spTree>
    <p:extLst>
      <p:ext uri="{BB962C8B-B14F-4D97-AF65-F5344CB8AC3E}">
        <p14:creationId xmlns:p14="http://schemas.microsoft.com/office/powerpoint/2010/main" val="4200478811"/>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ight Triangle 2056">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1DD490-DFAF-5039-A031-6B6D70613D06}"/>
              </a:ext>
            </a:extLst>
          </p:cNvPr>
          <p:cNvSpPr>
            <a:spLocks noGrp="1"/>
          </p:cNvSpPr>
          <p:nvPr>
            <p:ph type="title"/>
          </p:nvPr>
        </p:nvSpPr>
        <p:spPr>
          <a:xfrm>
            <a:off x="1123356" y="1188637"/>
            <a:ext cx="9984615" cy="1597228"/>
          </a:xfrm>
        </p:spPr>
        <p:txBody>
          <a:bodyPr>
            <a:normAutofit/>
          </a:bodyPr>
          <a:lstStyle/>
          <a:p>
            <a:r>
              <a:rPr lang="en-US" sz="6000" b="1" i="0" u="none" strike="noStrike" cap="all">
                <a:effectLst/>
                <a:latin typeface="Montserrat" panose="00000500000000000000" pitchFamily="2" charset="0"/>
              </a:rPr>
              <a:t>Contact Us</a:t>
            </a:r>
            <a:endParaRPr lang="en-US" sz="6000"/>
          </a:p>
        </p:txBody>
      </p:sp>
      <p:pic>
        <p:nvPicPr>
          <p:cNvPr id="2050" name="Picture 2">
            <a:extLst>
              <a:ext uri="{FF2B5EF4-FFF2-40B4-BE49-F238E27FC236}">
                <a16:creationId xmlns:a16="http://schemas.microsoft.com/office/drawing/2014/main" id="{E8C20EB5-5EF4-C9DB-FB7B-BDEE4EDD9D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23357" y="3785905"/>
            <a:ext cx="3533985" cy="119304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FBC4FCB-BDFB-AAA8-26C8-860C02C6EE1F}"/>
              </a:ext>
            </a:extLst>
          </p:cNvPr>
          <p:cNvSpPr>
            <a:spLocks noGrp="1"/>
          </p:cNvSpPr>
          <p:nvPr>
            <p:ph idx="1"/>
          </p:nvPr>
        </p:nvSpPr>
        <p:spPr>
          <a:xfrm>
            <a:off x="5255260" y="2998278"/>
            <a:ext cx="4238257" cy="2728198"/>
          </a:xfrm>
        </p:spPr>
        <p:txBody>
          <a:bodyPr anchor="t">
            <a:normAutofit/>
          </a:bodyPr>
          <a:lstStyle/>
          <a:p>
            <a:pPr marL="0" indent="0">
              <a:buNone/>
            </a:pPr>
            <a:r>
              <a:rPr lang="en-US" sz="2000" b="0" i="0">
                <a:effectLst/>
                <a:latin typeface="Montserrat" panose="00000500000000000000" pitchFamily="2" charset="0"/>
              </a:rPr>
              <a:t>104 East Center St.</a:t>
            </a:r>
            <a:br>
              <a:rPr lang="en-US" sz="2000"/>
            </a:br>
            <a:r>
              <a:rPr lang="en-US" sz="2000" b="0" i="0">
                <a:effectLst/>
                <a:latin typeface="Montserrat" panose="00000500000000000000" pitchFamily="2" charset="0"/>
              </a:rPr>
              <a:t>Oakland, MD</a:t>
            </a:r>
          </a:p>
          <a:p>
            <a:pPr marL="0" indent="0">
              <a:buNone/>
            </a:pPr>
            <a:r>
              <a:rPr lang="en-US" sz="2000" b="1" i="0" u="none" strike="noStrike" cap="all">
                <a:effectLst/>
                <a:latin typeface="Montserrat" panose="00000500000000000000" pitchFamily="2" charset="0"/>
              </a:rPr>
              <a:t>(301) 334 – 9431</a:t>
            </a:r>
            <a:endParaRPr lang="en-US" sz="2000" cap="all">
              <a:latin typeface="Montserrat" panose="00000500000000000000" pitchFamily="2" charset="0"/>
            </a:endParaRPr>
          </a:p>
          <a:p>
            <a:pPr marL="0" indent="0">
              <a:buNone/>
            </a:pPr>
            <a:r>
              <a:rPr lang="en-US" sz="2000"/>
              <a:t>contactus@garrettcac.org </a:t>
            </a:r>
          </a:p>
          <a:p>
            <a:pPr marL="0" indent="0">
              <a:buNone/>
            </a:pPr>
            <a:r>
              <a:rPr lang="en-US" sz="2000">
                <a:latin typeface="Montserrat" panose="00000500000000000000" pitchFamily="2" charset="0"/>
              </a:rPr>
              <a:t>www.garrettcac.org</a:t>
            </a:r>
            <a:endParaRPr lang="en-US" sz="2000"/>
          </a:p>
          <a:p>
            <a:endParaRPr lang="en-US" sz="2000" b="0" i="0">
              <a:effectLst/>
              <a:latin typeface="Montserrat" panose="00000500000000000000" pitchFamily="2" charset="0"/>
            </a:endParaRPr>
          </a:p>
          <a:p>
            <a:endParaRPr lang="en-US" sz="2000"/>
          </a:p>
        </p:txBody>
      </p:sp>
    </p:spTree>
    <p:extLst>
      <p:ext uri="{BB962C8B-B14F-4D97-AF65-F5344CB8AC3E}">
        <p14:creationId xmlns:p14="http://schemas.microsoft.com/office/powerpoint/2010/main" val="3000135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337B09E-9D29-7C1E-1AB2-4D1002E1DA66}"/>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Understanding the Whole Family Approach</a:t>
            </a:r>
          </a:p>
        </p:txBody>
      </p:sp>
      <p:pic>
        <p:nvPicPr>
          <p:cNvPr id="5" name="Content Placeholder 4">
            <a:extLst>
              <a:ext uri="{FF2B5EF4-FFF2-40B4-BE49-F238E27FC236}">
                <a16:creationId xmlns:a16="http://schemas.microsoft.com/office/drawing/2014/main" id="{429B716E-439A-4CF6-8A97-E95546A67125}"/>
              </a:ext>
            </a:extLst>
          </p:cNvPr>
          <p:cNvPicPr>
            <a:picLocks noGrp="1" noChangeAspect="1"/>
          </p:cNvPicPr>
          <p:nvPr>
            <p:ph idx="1"/>
          </p:nvPr>
        </p:nvPicPr>
        <p:blipFill>
          <a:blip r:embed="rId3"/>
          <a:stretch>
            <a:fillRect/>
          </a:stretch>
        </p:blipFill>
        <p:spPr>
          <a:xfrm>
            <a:off x="4502428" y="1450952"/>
            <a:ext cx="7225748" cy="3956096"/>
          </a:xfrm>
          <a:prstGeom prst="rect">
            <a:avLst/>
          </a:prstGeom>
        </p:spPr>
      </p:pic>
    </p:spTree>
    <p:extLst>
      <p:ext uri="{BB962C8B-B14F-4D97-AF65-F5344CB8AC3E}">
        <p14:creationId xmlns:p14="http://schemas.microsoft.com/office/powerpoint/2010/main" val="1905908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0B28DA-C9CA-3AA3-D79A-0338791ED296}"/>
              </a:ext>
            </a:extLst>
          </p:cNvPr>
          <p:cNvSpPr>
            <a:spLocks noGrp="1"/>
          </p:cNvSpPr>
          <p:nvPr>
            <p:ph type="ctrTitle"/>
          </p:nvPr>
        </p:nvSpPr>
        <p:spPr>
          <a:xfrm>
            <a:off x="1285240" y="1050595"/>
            <a:ext cx="8074815" cy="1618489"/>
          </a:xfrm>
        </p:spPr>
        <p:txBody>
          <a:bodyPr vert="horz" lIns="91440" tIns="45720" rIns="91440" bIns="45720" rtlCol="0" anchor="ctr">
            <a:normAutofit/>
          </a:bodyPr>
          <a:lstStyle/>
          <a:p>
            <a:pPr algn="l"/>
            <a:r>
              <a:rPr lang="en-US" sz="7200" kern="1200">
                <a:solidFill>
                  <a:schemeClr val="tx1"/>
                </a:solidFill>
                <a:latin typeface="+mj-lt"/>
                <a:ea typeface="+mj-ea"/>
                <a:cs typeface="+mj-cs"/>
              </a:rPr>
              <a:t>Acknowledgments</a:t>
            </a:r>
          </a:p>
        </p:txBody>
      </p:sp>
      <p:sp>
        <p:nvSpPr>
          <p:cNvPr id="3" name="Subtitle 2">
            <a:extLst>
              <a:ext uri="{FF2B5EF4-FFF2-40B4-BE49-F238E27FC236}">
                <a16:creationId xmlns:a16="http://schemas.microsoft.com/office/drawing/2014/main" id="{FF659829-1B01-27A2-D5BA-7A834D5B578D}"/>
              </a:ext>
            </a:extLst>
          </p:cNvPr>
          <p:cNvSpPr>
            <a:spLocks noGrp="1"/>
          </p:cNvSpPr>
          <p:nvPr>
            <p:ph type="subTitle" idx="1"/>
          </p:nvPr>
        </p:nvSpPr>
        <p:spPr>
          <a:xfrm>
            <a:off x="1285240" y="2969469"/>
            <a:ext cx="8074815" cy="2800395"/>
          </a:xfrm>
        </p:spPr>
        <p:txBody>
          <a:bodyPr vert="horz" lIns="91440" tIns="45720" rIns="91440" bIns="45720" rtlCol="0" anchor="t">
            <a:normAutofit/>
          </a:bodyPr>
          <a:lstStyle/>
          <a:p>
            <a:pPr indent="-228600" algn="l">
              <a:buFont typeface="Arial" panose="020B0604020202020204" pitchFamily="34" charset="0"/>
              <a:buChar char="•"/>
            </a:pPr>
            <a:endParaRPr lang="en-US"/>
          </a:p>
          <a:p>
            <a:pPr indent="-228600" algn="l">
              <a:buFont typeface="Arial" panose="020B0604020202020204" pitchFamily="34" charset="0"/>
              <a:buChar char="•"/>
            </a:pPr>
            <a:r>
              <a:rPr lang="en-US" dirty="0"/>
              <a:t>This curriculum was developed with support from Ascend at the Aspen Institute, through Garrett County Community Actions partnership in the 2Gen Accelerator Community</a:t>
            </a:r>
            <a:endParaRPr lang="en-US"/>
          </a:p>
          <a:p>
            <a:pPr indent="-228600" algn="l">
              <a:buFont typeface="Arial" panose="020B0604020202020204" pitchFamily="34" charset="0"/>
              <a:buChar char="•"/>
            </a:pPr>
            <a:endParaRPr lang="en-US"/>
          </a:p>
          <a:p>
            <a:pPr indent="-228600" algn="l">
              <a:buFont typeface="Arial" panose="020B0604020202020204" pitchFamily="34" charset="0"/>
              <a:buChar char="•"/>
            </a:pPr>
            <a:endParaRPr lang="en-US"/>
          </a:p>
        </p:txBody>
      </p:sp>
    </p:spTree>
    <p:extLst>
      <p:ext uri="{BB962C8B-B14F-4D97-AF65-F5344CB8AC3E}">
        <p14:creationId xmlns:p14="http://schemas.microsoft.com/office/powerpoint/2010/main" val="3125269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65794D-F3A2-BB2D-3D6D-C76717F32608}"/>
              </a:ext>
            </a:extLst>
          </p:cNvPr>
          <p:cNvSpPr>
            <a:spLocks noGrp="1"/>
          </p:cNvSpPr>
          <p:nvPr>
            <p:ph type="ctrTitle"/>
          </p:nvPr>
        </p:nvSpPr>
        <p:spPr>
          <a:xfrm>
            <a:off x="1285240" y="1050595"/>
            <a:ext cx="8074815" cy="1618489"/>
          </a:xfrm>
        </p:spPr>
        <p:txBody>
          <a:bodyPr vert="horz" lIns="91440" tIns="45720" rIns="91440" bIns="45720" rtlCol="0" anchor="ctr">
            <a:normAutofit/>
          </a:bodyPr>
          <a:lstStyle/>
          <a:p>
            <a:pPr algn="l"/>
            <a:r>
              <a:rPr lang="en-US" sz="7200" kern="1200" dirty="0">
                <a:solidFill>
                  <a:schemeClr val="tx1"/>
                </a:solidFill>
                <a:latin typeface="+mj-lt"/>
                <a:ea typeface="+mj-ea"/>
                <a:cs typeface="+mj-cs"/>
              </a:rPr>
              <a:t>Credits</a:t>
            </a:r>
          </a:p>
        </p:txBody>
      </p:sp>
      <p:sp>
        <p:nvSpPr>
          <p:cNvPr id="3" name="Subtitle 2">
            <a:extLst>
              <a:ext uri="{FF2B5EF4-FFF2-40B4-BE49-F238E27FC236}">
                <a16:creationId xmlns:a16="http://schemas.microsoft.com/office/drawing/2014/main" id="{95981143-EB74-8DE9-9F7B-C87B0C647B01}"/>
              </a:ext>
            </a:extLst>
          </p:cNvPr>
          <p:cNvSpPr>
            <a:spLocks noGrp="1"/>
          </p:cNvSpPr>
          <p:nvPr>
            <p:ph type="subTitle" idx="1"/>
          </p:nvPr>
        </p:nvSpPr>
        <p:spPr>
          <a:xfrm>
            <a:off x="1285240" y="2969469"/>
            <a:ext cx="8074815" cy="2800395"/>
          </a:xfrm>
        </p:spPr>
        <p:txBody>
          <a:bodyPr vert="horz" lIns="91440" tIns="45720" rIns="91440" bIns="45720" rtlCol="0" anchor="t">
            <a:normAutofit/>
          </a:bodyPr>
          <a:lstStyle/>
          <a:p>
            <a:pPr indent="-228600" algn="l">
              <a:buFont typeface="Arial" panose="020B0604020202020204" pitchFamily="34" charset="0"/>
              <a:buChar char="•"/>
            </a:pPr>
            <a:r>
              <a:rPr lang="en-US" sz="1500" dirty="0"/>
              <a:t>empowOR Training Materials</a:t>
            </a:r>
          </a:p>
          <a:p>
            <a:pPr indent="-228600" algn="l">
              <a:buFont typeface="Arial" panose="020B0604020202020204" pitchFamily="34" charset="0"/>
              <a:buChar char="•"/>
            </a:pPr>
            <a:r>
              <a:rPr lang="en-US" sz="1500" dirty="0"/>
              <a:t>Source: empowOR Centralized Data Management System</a:t>
            </a:r>
          </a:p>
          <a:p>
            <a:pPr indent="-228600" algn="l">
              <a:buFont typeface="Arial" panose="020B0604020202020204" pitchFamily="34" charset="0"/>
              <a:buChar char="•"/>
            </a:pPr>
            <a:r>
              <a:rPr lang="en-US" sz="1500" dirty="0"/>
              <a:t>Description: Training materials used in this curriculum were derived from the empowOR systems training resources, which provides comprehensive guidance on utilizing the empowOR system for effective client service management. The materials includes data entry job aides.</a:t>
            </a:r>
          </a:p>
          <a:p>
            <a:pPr indent="-228600" algn="l">
              <a:buFont typeface="Arial" panose="020B0604020202020204" pitchFamily="34" charset="0"/>
              <a:buChar char="•"/>
            </a:pPr>
            <a:r>
              <a:rPr lang="en-US" sz="1500" dirty="0"/>
              <a:t>Purpose: These materials are incorporated to enhance the coordinators' understanding of the empowOR platform, ensuring efficient and impactful client empowerment through accurate data management and assessment.</a:t>
            </a:r>
          </a:p>
        </p:txBody>
      </p:sp>
    </p:spTree>
    <p:extLst>
      <p:ext uri="{BB962C8B-B14F-4D97-AF65-F5344CB8AC3E}">
        <p14:creationId xmlns:p14="http://schemas.microsoft.com/office/powerpoint/2010/main" val="538460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69F9C71-A3FA-845B-3749-5FFB806053FF}"/>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Six Key Components </a:t>
            </a:r>
          </a:p>
        </p:txBody>
      </p:sp>
      <p:pic>
        <p:nvPicPr>
          <p:cNvPr id="5" name="Picture 4">
            <a:extLst>
              <a:ext uri="{FF2B5EF4-FFF2-40B4-BE49-F238E27FC236}">
                <a16:creationId xmlns:a16="http://schemas.microsoft.com/office/drawing/2014/main" id="{AA7F4A50-FA6B-28C4-873C-A13FDEEF0D9B}"/>
              </a:ext>
            </a:extLst>
          </p:cNvPr>
          <p:cNvPicPr>
            <a:picLocks noChangeAspect="1"/>
          </p:cNvPicPr>
          <p:nvPr/>
        </p:nvPicPr>
        <p:blipFill>
          <a:blip r:embed="rId3"/>
          <a:stretch>
            <a:fillRect/>
          </a:stretch>
        </p:blipFill>
        <p:spPr>
          <a:xfrm>
            <a:off x="1263401" y="1574310"/>
            <a:ext cx="9665197" cy="5267533"/>
          </a:xfrm>
          <a:prstGeom prst="rect">
            <a:avLst/>
          </a:prstGeom>
        </p:spPr>
      </p:pic>
      <p:sp>
        <p:nvSpPr>
          <p:cNvPr id="3" name="TextBox 2">
            <a:extLst>
              <a:ext uri="{FF2B5EF4-FFF2-40B4-BE49-F238E27FC236}">
                <a16:creationId xmlns:a16="http://schemas.microsoft.com/office/drawing/2014/main" id="{7D1E4F6A-9299-0F4C-A833-FF474AC28461}"/>
              </a:ext>
            </a:extLst>
          </p:cNvPr>
          <p:cNvSpPr txBox="1"/>
          <p:nvPr/>
        </p:nvSpPr>
        <p:spPr>
          <a:xfrm>
            <a:off x="8205189" y="248038"/>
            <a:ext cx="374732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How the WFA Supports Families</a:t>
            </a:r>
          </a:p>
        </p:txBody>
      </p:sp>
    </p:spTree>
    <p:extLst>
      <p:ext uri="{BB962C8B-B14F-4D97-AF65-F5344CB8AC3E}">
        <p14:creationId xmlns:p14="http://schemas.microsoft.com/office/powerpoint/2010/main" val="2810202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up of a network&#10;&#10;Description automatically generated">
            <a:extLst>
              <a:ext uri="{FF2B5EF4-FFF2-40B4-BE49-F238E27FC236}">
                <a16:creationId xmlns:a16="http://schemas.microsoft.com/office/drawing/2014/main" id="{49DAD0E6-1FF8-275F-5EA3-AD4A4A035371}"/>
              </a:ext>
            </a:extLst>
          </p:cNvPr>
          <p:cNvPicPr>
            <a:picLocks noChangeAspect="1"/>
          </p:cNvPicPr>
          <p:nvPr/>
        </p:nvPicPr>
        <p:blipFill>
          <a:blip r:embed="rId3">
            <a:duotone>
              <a:schemeClr val="bg2">
                <a:shade val="45000"/>
                <a:satMod val="135000"/>
              </a:schemeClr>
              <a:prstClr val="white"/>
            </a:duotone>
          </a:blip>
          <a:srcRect r="8444"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2A50338-03E7-79AB-7785-C3FE69C531AC}"/>
              </a:ext>
            </a:extLst>
          </p:cNvPr>
          <p:cNvSpPr>
            <a:spLocks noGrp="1"/>
          </p:cNvSpPr>
          <p:nvPr>
            <p:ph type="title"/>
          </p:nvPr>
        </p:nvSpPr>
        <p:spPr>
          <a:xfrm>
            <a:off x="838200" y="365125"/>
            <a:ext cx="10515600" cy="1325563"/>
          </a:xfrm>
        </p:spPr>
        <p:txBody>
          <a:bodyPr>
            <a:normAutofit/>
          </a:bodyPr>
          <a:lstStyle/>
          <a:p>
            <a:r>
              <a:rPr lang="en-US" dirty="0"/>
              <a:t>The Benefits of Whole Family Approach</a:t>
            </a:r>
          </a:p>
        </p:txBody>
      </p:sp>
      <p:graphicFrame>
        <p:nvGraphicFramePr>
          <p:cNvPr id="5" name="Content Placeholder 2">
            <a:extLst>
              <a:ext uri="{FF2B5EF4-FFF2-40B4-BE49-F238E27FC236}">
                <a16:creationId xmlns:a16="http://schemas.microsoft.com/office/drawing/2014/main" id="{1DA25756-4C93-46D9-5D25-EDD0A5971D8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62371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96B78C7-97A6-90AA-CC5E-3DF248095593}"/>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Where it all started!</a:t>
            </a:r>
          </a:p>
        </p:txBody>
      </p:sp>
      <p:sp>
        <p:nvSpPr>
          <p:cNvPr id="19"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EC0E17A7-D523-FC56-6D87-412D70B2E313}"/>
              </a:ext>
            </a:extLst>
          </p:cNvPr>
          <p:cNvPicPr>
            <a:picLocks noChangeAspect="1"/>
          </p:cNvPicPr>
          <p:nvPr/>
        </p:nvPicPr>
        <p:blipFill>
          <a:blip r:embed="rId3"/>
          <a:stretch>
            <a:fillRect/>
          </a:stretch>
        </p:blipFill>
        <p:spPr>
          <a:xfrm>
            <a:off x="2711124" y="2633472"/>
            <a:ext cx="6766703" cy="3586353"/>
          </a:xfrm>
          <a:prstGeom prst="rect">
            <a:avLst/>
          </a:prstGeom>
        </p:spPr>
      </p:pic>
    </p:spTree>
    <p:extLst>
      <p:ext uri="{BB962C8B-B14F-4D97-AF65-F5344CB8AC3E}">
        <p14:creationId xmlns:p14="http://schemas.microsoft.com/office/powerpoint/2010/main" val="97686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745995-F990-AB99-A7D1-15C775B0D97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F30940-B70F-99DC-92BE-170E16418D48}"/>
              </a:ext>
            </a:extLst>
          </p:cNvPr>
          <p:cNvSpPr>
            <a:spLocks noGrp="1"/>
          </p:cNvSpPr>
          <p:nvPr>
            <p:ph type="title"/>
          </p:nvPr>
        </p:nvSpPr>
        <p:spPr>
          <a:xfrm>
            <a:off x="841248" y="256032"/>
            <a:ext cx="10506456" cy="1014984"/>
          </a:xfrm>
        </p:spPr>
        <p:txBody>
          <a:bodyPr anchor="b">
            <a:normAutofit/>
          </a:bodyPr>
          <a:lstStyle/>
          <a:p>
            <a:r>
              <a:rPr lang="en-US" sz="3100" dirty="0"/>
              <a:t>Stories that prove the Whole Family Approach can provide families Lasting Success.</a:t>
            </a:r>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90B1F3BD-4D7A-7A78-776F-54542599282B}"/>
              </a:ext>
            </a:extLst>
          </p:cNvPr>
          <p:cNvGraphicFramePr>
            <a:graphicFrameLocks noGrp="1"/>
          </p:cNvGraphicFramePr>
          <p:nvPr>
            <p:ph idx="1"/>
            <p:extLst>
              <p:ext uri="{D42A27DB-BD31-4B8C-83A1-F6EECF244321}">
                <p14:modId xmlns:p14="http://schemas.microsoft.com/office/powerpoint/2010/main" val="4080525274"/>
              </p:ext>
            </p:extLst>
          </p:nvPr>
        </p:nvGraphicFramePr>
        <p:xfrm>
          <a:off x="257577" y="1271016"/>
          <a:ext cx="11934423" cy="5477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65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2345EFF-54A4-43A1-A65F-14CBCC8DECEF}">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44608</TotalTime>
  <Words>15935</Words>
  <Application>Microsoft Office PowerPoint</Application>
  <PresentationFormat>Widescreen</PresentationFormat>
  <Paragraphs>1224</Paragraphs>
  <Slides>51</Slides>
  <Notes>47</Notes>
  <HiddenSlides>0</HiddenSlides>
  <MMClips>1</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1_Office Theme</vt:lpstr>
      <vt:lpstr>Whole Family Training Curriculum</vt:lpstr>
      <vt:lpstr>Table of Contents</vt:lpstr>
      <vt:lpstr>Module one:  Introduction to Whole Family Approach</vt:lpstr>
      <vt:lpstr>Objectives</vt:lpstr>
      <vt:lpstr>Understanding the Whole Family Approach</vt:lpstr>
      <vt:lpstr>Six Key Components </vt:lpstr>
      <vt:lpstr>The Benefits of Whole Family Approach</vt:lpstr>
      <vt:lpstr>Where it all started!</vt:lpstr>
      <vt:lpstr>Stories that prove the Whole Family Approach can provide families Lasting Success.</vt:lpstr>
      <vt:lpstr> Module 2: Recruiting and Engaging Families </vt:lpstr>
      <vt:lpstr>Objectives</vt:lpstr>
      <vt:lpstr>Eligible Families</vt:lpstr>
      <vt:lpstr>Recruiting</vt:lpstr>
      <vt:lpstr>PowerPoint Presentation</vt:lpstr>
      <vt:lpstr>Build the Relationship</vt:lpstr>
      <vt:lpstr>PowerPoint Presentation</vt:lpstr>
      <vt:lpstr>Activity</vt:lpstr>
      <vt:lpstr>BARRIERS and  SOLUTIONS </vt:lpstr>
      <vt:lpstr>Best Practices</vt:lpstr>
      <vt:lpstr>What is empowOR?</vt:lpstr>
      <vt:lpstr>Universal Intake</vt:lpstr>
      <vt:lpstr>Life Scale Assessment</vt:lpstr>
      <vt:lpstr>Learning Family Needs </vt:lpstr>
      <vt:lpstr>Data collection and Analysis </vt:lpstr>
      <vt:lpstr>PowerPoint Presentation</vt:lpstr>
      <vt:lpstr>Pathway Plan</vt:lpstr>
      <vt:lpstr>Presumptive Eligibility Referral</vt:lpstr>
      <vt:lpstr>External Referrals</vt:lpstr>
      <vt:lpstr>Measuring Outcomes</vt:lpstr>
      <vt:lpstr>Child Outcomes</vt:lpstr>
      <vt:lpstr>Whole Family Tracker</vt:lpstr>
      <vt:lpstr>Family Career Coach Role</vt:lpstr>
      <vt:lpstr>Frontline Meetings: Strengthening Communication &amp; Collaboration</vt:lpstr>
      <vt:lpstr>Empowering Connections</vt:lpstr>
      <vt:lpstr>Family Voice</vt:lpstr>
      <vt:lpstr>Family Advisory Council</vt:lpstr>
      <vt:lpstr>February 2024</vt:lpstr>
      <vt:lpstr>Following Through</vt:lpstr>
      <vt:lpstr>July: The Picnic in the Park</vt:lpstr>
      <vt:lpstr>Healthy Cents Workshop Series</vt:lpstr>
      <vt:lpstr>September: What motivates and How are we doing?</vt:lpstr>
      <vt:lpstr>Canning Workshop</vt:lpstr>
      <vt:lpstr>Budgeting 101</vt:lpstr>
      <vt:lpstr>Self- Care Workshop</vt:lpstr>
      <vt:lpstr>November: Family Success Throughout the Year</vt:lpstr>
      <vt:lpstr>How to communicate workshops, Council meetings and events</vt:lpstr>
      <vt:lpstr>What we have tried What works, What didn’t work.</vt:lpstr>
      <vt:lpstr>Community Partners: The Key to filling in the Gaps</vt:lpstr>
      <vt:lpstr>Contact Us</vt:lpstr>
      <vt:lpstr>Acknowledgments</vt:lpstr>
      <vt:lpstr>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Harding</dc:creator>
  <cp:lastModifiedBy>Katie Harding</cp:lastModifiedBy>
  <cp:revision>4</cp:revision>
  <dcterms:created xsi:type="dcterms:W3CDTF">2024-11-25T19:31:21Z</dcterms:created>
  <dcterms:modified xsi:type="dcterms:W3CDTF">2025-01-07T14:04:57Z</dcterms:modified>
</cp:coreProperties>
</file>